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95235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19047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285704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380939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476174" algn="l" defTabSz="19047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6pPr>
    <a:lvl7pPr marL="571409" algn="l" defTabSz="19047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7pPr>
    <a:lvl8pPr marL="666643" algn="l" defTabSz="19047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8pPr>
    <a:lvl9pPr marL="761878" algn="l" defTabSz="19047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DDDDDD"/>
    <a:srgbClr val="336600"/>
    <a:srgbClr val="669900"/>
    <a:srgbClr val="87C5CB"/>
    <a:srgbClr val="5BFFFF"/>
    <a:srgbClr val="808000"/>
    <a:srgbClr val="D1F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1" autoAdjust="0"/>
    <p:restoredTop sz="99208" autoAdjust="0"/>
  </p:normalViewPr>
  <p:slideViewPr>
    <p:cSldViewPr>
      <p:cViewPr>
        <p:scale>
          <a:sx n="187" d="100"/>
          <a:sy n="187" d="100"/>
        </p:scale>
        <p:origin x="2808" y="17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0B101C-5B19-41DF-95FA-44D4EFB69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45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Arial" charset="0"/>
        <a:ea typeface="+mn-ea"/>
        <a:cs typeface="+mn-cs"/>
      </a:defRPr>
    </a:lvl1pPr>
    <a:lvl2pPr marL="95235" algn="l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Arial" charset="0"/>
        <a:ea typeface="+mn-ea"/>
        <a:cs typeface="+mn-cs"/>
      </a:defRPr>
    </a:lvl2pPr>
    <a:lvl3pPr marL="190470" algn="l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Arial" charset="0"/>
        <a:ea typeface="+mn-ea"/>
        <a:cs typeface="+mn-cs"/>
      </a:defRPr>
    </a:lvl3pPr>
    <a:lvl4pPr marL="285704" algn="l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Arial" charset="0"/>
        <a:ea typeface="+mn-ea"/>
        <a:cs typeface="+mn-cs"/>
      </a:defRPr>
    </a:lvl4pPr>
    <a:lvl5pPr marL="380939" algn="l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Arial" charset="0"/>
        <a:ea typeface="+mn-ea"/>
        <a:cs typeface="+mn-cs"/>
      </a:defRPr>
    </a:lvl5pPr>
    <a:lvl6pPr marL="476174" algn="l" defTabSz="190470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6pPr>
    <a:lvl7pPr marL="571409" algn="l" defTabSz="190470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7pPr>
    <a:lvl8pPr marL="666643" algn="l" defTabSz="190470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8pPr>
    <a:lvl9pPr marL="761878" algn="l" defTabSz="190470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2CC637-DC1A-422E-A939-061D6EB1999F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2CC637-DC1A-422E-A939-061D6EB1999F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2CC637-DC1A-422E-A939-061D6EB1999F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2CC637-DC1A-422E-A939-061D6EB1999F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2CC637-DC1A-422E-A939-061D6EB1999F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2CC637-DC1A-422E-A939-061D6EB1999F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2CC637-DC1A-422E-A939-061D6EB1999F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35" y="2130559"/>
            <a:ext cx="7772135" cy="1469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34" y="3886069"/>
            <a:ext cx="6400932" cy="1752865"/>
          </a:xfrm>
        </p:spPr>
        <p:txBody>
          <a:bodyPr/>
          <a:lstStyle>
            <a:lvl1pPr marL="0" indent="0" algn="ctr">
              <a:buNone/>
              <a:defRPr/>
            </a:lvl1pPr>
            <a:lvl2pPr marL="95235" indent="0" algn="ctr">
              <a:buNone/>
              <a:defRPr/>
            </a:lvl2pPr>
            <a:lvl3pPr marL="190470" indent="0" algn="ctr">
              <a:buNone/>
              <a:defRPr/>
            </a:lvl3pPr>
            <a:lvl4pPr marL="285704" indent="0" algn="ctr">
              <a:buNone/>
              <a:defRPr/>
            </a:lvl4pPr>
            <a:lvl5pPr marL="380939" indent="0" algn="ctr">
              <a:buNone/>
              <a:defRPr/>
            </a:lvl5pPr>
            <a:lvl6pPr marL="476174" indent="0" algn="ctr">
              <a:buNone/>
              <a:defRPr/>
            </a:lvl6pPr>
            <a:lvl7pPr marL="571409" indent="0" algn="ctr">
              <a:buNone/>
              <a:defRPr/>
            </a:lvl7pPr>
            <a:lvl8pPr marL="666643" indent="0" algn="ctr">
              <a:buNone/>
              <a:defRPr/>
            </a:lvl8pPr>
            <a:lvl9pPr marL="7618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6EC8B-BBB8-4627-9C12-106BEB3A0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6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34283-AEA1-4D3F-B3F2-5B52F9B98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4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66" y="274505"/>
            <a:ext cx="2057466" cy="58519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070" y="274505"/>
            <a:ext cx="6140649" cy="58519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89DEA-2323-4D0E-9147-0F2C5E83A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7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70" y="274505"/>
            <a:ext cx="822986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070" y="1600068"/>
            <a:ext cx="4099057" cy="4526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587877" y="1600068"/>
            <a:ext cx="4099057" cy="4526359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299C-17B3-44B1-B052-CEACAA9A4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36CE8-E330-4415-86D5-40687388B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7"/>
            <a:ext cx="7772466" cy="1361943"/>
          </a:xfrm>
        </p:spPr>
        <p:txBody>
          <a:bodyPr anchor="t"/>
          <a:lstStyle>
            <a:lvl1pPr algn="l">
              <a:defRPr sz="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79"/>
            <a:ext cx="7772466" cy="1500188"/>
          </a:xfrm>
        </p:spPr>
        <p:txBody>
          <a:bodyPr anchor="b"/>
          <a:lstStyle>
            <a:lvl1pPr marL="0" indent="0">
              <a:buNone/>
              <a:defRPr sz="400"/>
            </a:lvl1pPr>
            <a:lvl2pPr marL="95235" indent="0">
              <a:buNone/>
              <a:defRPr sz="400"/>
            </a:lvl2pPr>
            <a:lvl3pPr marL="190470" indent="0">
              <a:buNone/>
              <a:defRPr sz="300"/>
            </a:lvl3pPr>
            <a:lvl4pPr marL="285704" indent="0">
              <a:buNone/>
              <a:defRPr sz="300"/>
            </a:lvl4pPr>
            <a:lvl5pPr marL="380939" indent="0">
              <a:buNone/>
              <a:defRPr sz="300"/>
            </a:lvl5pPr>
            <a:lvl6pPr marL="476174" indent="0">
              <a:buNone/>
              <a:defRPr sz="300"/>
            </a:lvl6pPr>
            <a:lvl7pPr marL="571409" indent="0">
              <a:buNone/>
              <a:defRPr sz="300"/>
            </a:lvl7pPr>
            <a:lvl8pPr marL="666643" indent="0">
              <a:buNone/>
              <a:defRPr sz="300"/>
            </a:lvl8pPr>
            <a:lvl9pPr marL="761878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53DCF-3D02-4D8F-8D3C-0C7DB05EE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0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070" y="1600068"/>
            <a:ext cx="4099057" cy="4526359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7" y="1600068"/>
            <a:ext cx="4099057" cy="4526359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7629D-8165-47E0-B437-113E0B875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0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067" y="1535246"/>
            <a:ext cx="4040188" cy="639631"/>
          </a:xfrm>
        </p:spPr>
        <p:txBody>
          <a:bodyPr anchor="b"/>
          <a:lstStyle>
            <a:lvl1pPr marL="0" indent="0">
              <a:buNone/>
              <a:defRPr sz="500" b="1"/>
            </a:lvl1pPr>
            <a:lvl2pPr marL="95235" indent="0">
              <a:buNone/>
              <a:defRPr sz="400" b="1"/>
            </a:lvl2pPr>
            <a:lvl3pPr marL="190470" indent="0">
              <a:buNone/>
              <a:defRPr sz="400" b="1"/>
            </a:lvl3pPr>
            <a:lvl4pPr marL="285704" indent="0">
              <a:buNone/>
              <a:defRPr sz="300" b="1"/>
            </a:lvl4pPr>
            <a:lvl5pPr marL="380939" indent="0">
              <a:buNone/>
              <a:defRPr sz="300" b="1"/>
            </a:lvl5pPr>
            <a:lvl6pPr marL="476174" indent="0">
              <a:buNone/>
              <a:defRPr sz="300" b="1"/>
            </a:lvl6pPr>
            <a:lvl7pPr marL="571409" indent="0">
              <a:buNone/>
              <a:defRPr sz="300" b="1"/>
            </a:lvl7pPr>
            <a:lvl8pPr marL="666643" indent="0">
              <a:buNone/>
              <a:defRPr sz="300" b="1"/>
            </a:lvl8pPr>
            <a:lvl9pPr marL="761878" indent="0">
              <a:buNone/>
              <a:defRPr sz="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67" y="2174876"/>
            <a:ext cx="4040188" cy="3951221"/>
          </a:xfrm>
        </p:spPr>
        <p:txBody>
          <a:bodyPr/>
          <a:lstStyle>
            <a:lvl1pPr>
              <a:defRPr sz="500"/>
            </a:lvl1pPr>
            <a:lvl2pPr>
              <a:defRPr sz="400"/>
            </a:lvl2pPr>
            <a:lvl3pPr>
              <a:defRPr sz="400"/>
            </a:lvl3pPr>
            <a:lvl4pPr>
              <a:defRPr sz="300"/>
            </a:lvl4pPr>
            <a:lvl5pPr>
              <a:defRPr sz="300"/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246"/>
            <a:ext cx="4041841" cy="639631"/>
          </a:xfrm>
        </p:spPr>
        <p:txBody>
          <a:bodyPr anchor="b"/>
          <a:lstStyle>
            <a:lvl1pPr marL="0" indent="0">
              <a:buNone/>
              <a:defRPr sz="500" b="1"/>
            </a:lvl1pPr>
            <a:lvl2pPr marL="95235" indent="0">
              <a:buNone/>
              <a:defRPr sz="400" b="1"/>
            </a:lvl2pPr>
            <a:lvl3pPr marL="190470" indent="0">
              <a:buNone/>
              <a:defRPr sz="400" b="1"/>
            </a:lvl3pPr>
            <a:lvl4pPr marL="285704" indent="0">
              <a:buNone/>
              <a:defRPr sz="300" b="1"/>
            </a:lvl4pPr>
            <a:lvl5pPr marL="380939" indent="0">
              <a:buNone/>
              <a:defRPr sz="300" b="1"/>
            </a:lvl5pPr>
            <a:lvl6pPr marL="476174" indent="0">
              <a:buNone/>
              <a:defRPr sz="300" b="1"/>
            </a:lvl6pPr>
            <a:lvl7pPr marL="571409" indent="0">
              <a:buNone/>
              <a:defRPr sz="300" b="1"/>
            </a:lvl7pPr>
            <a:lvl8pPr marL="666643" indent="0">
              <a:buNone/>
              <a:defRPr sz="300" b="1"/>
            </a:lvl8pPr>
            <a:lvl9pPr marL="761878" indent="0">
              <a:buNone/>
              <a:defRPr sz="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6"/>
            <a:ext cx="4041841" cy="3951221"/>
          </a:xfrm>
        </p:spPr>
        <p:txBody>
          <a:bodyPr/>
          <a:lstStyle>
            <a:lvl1pPr>
              <a:defRPr sz="500"/>
            </a:lvl1pPr>
            <a:lvl2pPr>
              <a:defRPr sz="400"/>
            </a:lvl2pPr>
            <a:lvl3pPr>
              <a:defRPr sz="400"/>
            </a:lvl3pPr>
            <a:lvl4pPr>
              <a:defRPr sz="300"/>
            </a:lvl4pPr>
            <a:lvl5pPr>
              <a:defRPr sz="300"/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F128F-276E-4E05-B2AB-A7A5F140B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3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9DEC3-FA4E-4D04-9763-B97364C9A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9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5C58A-C8E9-4705-94F0-1509B4398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1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69" y="273183"/>
            <a:ext cx="3008313" cy="1161852"/>
          </a:xfrm>
        </p:spPr>
        <p:txBody>
          <a:bodyPr anchor="b"/>
          <a:lstStyle>
            <a:lvl1pPr algn="l">
              <a:defRPr sz="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82" y="273181"/>
            <a:ext cx="5111750" cy="5852915"/>
          </a:xfrm>
        </p:spPr>
        <p:txBody>
          <a:bodyPr/>
          <a:lstStyle>
            <a:lvl1pPr>
              <a:defRPr sz="700"/>
            </a:lvl1pPr>
            <a:lvl2pPr>
              <a:defRPr sz="6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69" y="1435035"/>
            <a:ext cx="3008313" cy="4691063"/>
          </a:xfrm>
        </p:spPr>
        <p:txBody>
          <a:bodyPr/>
          <a:lstStyle>
            <a:lvl1pPr marL="0" indent="0">
              <a:buNone/>
              <a:defRPr sz="300"/>
            </a:lvl1pPr>
            <a:lvl2pPr marL="95235" indent="0">
              <a:buNone/>
              <a:defRPr sz="200"/>
            </a:lvl2pPr>
            <a:lvl3pPr marL="190470" indent="0">
              <a:buNone/>
              <a:defRPr sz="200"/>
            </a:lvl3pPr>
            <a:lvl4pPr marL="285704" indent="0">
              <a:buNone/>
              <a:defRPr sz="200"/>
            </a:lvl4pPr>
            <a:lvl5pPr marL="380939" indent="0">
              <a:buNone/>
              <a:defRPr sz="200"/>
            </a:lvl5pPr>
            <a:lvl6pPr marL="476174" indent="0">
              <a:buNone/>
              <a:defRPr sz="200"/>
            </a:lvl6pPr>
            <a:lvl7pPr marL="571409" indent="0">
              <a:buNone/>
              <a:defRPr sz="200"/>
            </a:lvl7pPr>
            <a:lvl8pPr marL="666643" indent="0">
              <a:buNone/>
              <a:defRPr sz="200"/>
            </a:lvl8pPr>
            <a:lvl9pPr marL="761878" indent="0">
              <a:buNone/>
              <a:defRPr sz="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08867-3901-4435-8F06-FADE497E8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4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22" y="4800534"/>
            <a:ext cx="5486466" cy="566871"/>
          </a:xfrm>
        </p:spPr>
        <p:txBody>
          <a:bodyPr anchor="b"/>
          <a:lstStyle>
            <a:lvl1pPr algn="l">
              <a:defRPr sz="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22" y="612844"/>
            <a:ext cx="5486466" cy="4114601"/>
          </a:xfrm>
        </p:spPr>
        <p:txBody>
          <a:bodyPr/>
          <a:lstStyle>
            <a:lvl1pPr marL="0" indent="0">
              <a:buNone/>
              <a:defRPr sz="700"/>
            </a:lvl1pPr>
            <a:lvl2pPr marL="95235" indent="0">
              <a:buNone/>
              <a:defRPr sz="600"/>
            </a:lvl2pPr>
            <a:lvl3pPr marL="190470" indent="0">
              <a:buNone/>
              <a:defRPr sz="500"/>
            </a:lvl3pPr>
            <a:lvl4pPr marL="285704" indent="0">
              <a:buNone/>
              <a:defRPr sz="400"/>
            </a:lvl4pPr>
            <a:lvl5pPr marL="380939" indent="0">
              <a:buNone/>
              <a:defRPr sz="400"/>
            </a:lvl5pPr>
            <a:lvl6pPr marL="476174" indent="0">
              <a:buNone/>
              <a:defRPr sz="400"/>
            </a:lvl6pPr>
            <a:lvl7pPr marL="571409" indent="0">
              <a:buNone/>
              <a:defRPr sz="400"/>
            </a:lvl7pPr>
            <a:lvl8pPr marL="666643" indent="0">
              <a:buNone/>
              <a:defRPr sz="400"/>
            </a:lvl8pPr>
            <a:lvl9pPr marL="761878" indent="0">
              <a:buNone/>
              <a:defRPr sz="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2" y="5367404"/>
            <a:ext cx="5486466" cy="804664"/>
          </a:xfrm>
        </p:spPr>
        <p:txBody>
          <a:bodyPr/>
          <a:lstStyle>
            <a:lvl1pPr marL="0" indent="0">
              <a:buNone/>
              <a:defRPr sz="300"/>
            </a:lvl1pPr>
            <a:lvl2pPr marL="95235" indent="0">
              <a:buNone/>
              <a:defRPr sz="200"/>
            </a:lvl2pPr>
            <a:lvl3pPr marL="190470" indent="0">
              <a:buNone/>
              <a:defRPr sz="200"/>
            </a:lvl3pPr>
            <a:lvl4pPr marL="285704" indent="0">
              <a:buNone/>
              <a:defRPr sz="200"/>
            </a:lvl4pPr>
            <a:lvl5pPr marL="380939" indent="0">
              <a:buNone/>
              <a:defRPr sz="200"/>
            </a:lvl5pPr>
            <a:lvl6pPr marL="476174" indent="0">
              <a:buNone/>
              <a:defRPr sz="200"/>
            </a:lvl6pPr>
            <a:lvl7pPr marL="571409" indent="0">
              <a:buNone/>
              <a:defRPr sz="200"/>
            </a:lvl7pPr>
            <a:lvl8pPr marL="666643" indent="0">
              <a:buNone/>
              <a:defRPr sz="200"/>
            </a:lvl8pPr>
            <a:lvl9pPr marL="761878" indent="0">
              <a:buNone/>
              <a:defRPr sz="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512EE-96A2-4FE9-BA9E-76EF90F47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6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070" y="274505"/>
            <a:ext cx="82298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944" tIns="48972" rIns="97944" bIns="489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070" y="1600068"/>
            <a:ext cx="8229865" cy="452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944" tIns="48972" rIns="97944" bIns="489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070" y="6245489"/>
            <a:ext cx="2133865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944" tIns="48972" rIns="97944" bIns="48972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070" y="6245489"/>
            <a:ext cx="2895865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944" tIns="48972" rIns="97944" bIns="48972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070" y="6245489"/>
            <a:ext cx="2133865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944" tIns="48972" rIns="97944" bIns="48972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FF7C6C35-3651-4A3B-AC3C-B07F3644F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79794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79794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2pPr>
      <a:lvl3pPr algn="ctr" defTabSz="979794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3pPr>
      <a:lvl4pPr algn="ctr" defTabSz="979794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4pPr>
      <a:lvl5pPr algn="ctr" defTabSz="979794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5pPr>
      <a:lvl6pPr marL="95235" algn="ctr" defTabSz="979794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6pPr>
      <a:lvl7pPr marL="190470" algn="ctr" defTabSz="979794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7pPr>
      <a:lvl8pPr marL="285704" algn="ctr" defTabSz="979794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8pPr>
      <a:lvl9pPr marL="380939" algn="ctr" defTabSz="979794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9pPr>
    </p:titleStyle>
    <p:bodyStyle>
      <a:lvl1pPr marL="367051" indent="-367051" algn="l" defTabSz="979794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6268" indent="-306537" algn="l" defTabSz="979794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3833" indent="-244039" algn="l" defTabSz="979794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13895" indent="-244370" algn="l" defTabSz="979794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204288" indent="-245031" algn="l" defTabSz="979794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299523" indent="-245031" algn="l" defTabSz="979794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2394757" indent="-245031" algn="l" defTabSz="979794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2489992" indent="-245031" algn="l" defTabSz="979794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2585227" indent="-245031" algn="l" defTabSz="979794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9047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1pPr>
      <a:lvl2pPr marL="95235" algn="l" defTabSz="19047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2pPr>
      <a:lvl3pPr marL="190470" algn="l" defTabSz="19047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04" algn="l" defTabSz="19047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4pPr>
      <a:lvl5pPr marL="380939" algn="l" defTabSz="19047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5pPr>
      <a:lvl6pPr marL="476174" algn="l" defTabSz="19047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09" algn="l" defTabSz="19047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7pPr>
      <a:lvl8pPr marL="666643" algn="l" defTabSz="19047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8pPr>
      <a:lvl9pPr marL="761878" algn="l" defTabSz="19047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>
                <a:lumMod val="50000"/>
                <a:lumOff val="5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Grp="1" noChangeArrowheads="1"/>
          </p:cNvSpPr>
          <p:nvPr>
            <p:ph type="title"/>
          </p:nvPr>
        </p:nvSpPr>
        <p:spPr>
          <a:solidFill>
            <a:schemeClr val="accent6"/>
          </a:solidFill>
          <a:ln w="28575" cap="flat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chemeClr val="bg1"/>
                </a:solidFill>
                <a:latin typeface="Lucida Bright" pitchFamily="18" charset="0"/>
              </a:rPr>
              <a:t>Disaster Relief Planning</a:t>
            </a:r>
            <a:r>
              <a:rPr lang="en-US" sz="1200" dirty="0">
                <a:latin typeface="Lucida Bright" pitchFamily="18" charset="0"/>
              </a:rPr>
              <a:t/>
            </a:r>
            <a:br>
              <a:rPr lang="en-US" sz="1200" dirty="0">
                <a:latin typeface="Lucida Bright" pitchFamily="18" charset="0"/>
              </a:rPr>
            </a:br>
            <a:r>
              <a:rPr lang="en-US" sz="1500" dirty="0">
                <a:solidFill>
                  <a:schemeClr val="bg1"/>
                </a:solidFill>
                <a:latin typeface="Lucida Bright" pitchFamily="18" charset="0"/>
              </a:rPr>
              <a:t>Carlo Miraldi</a:t>
            </a:r>
            <a:r>
              <a:rPr lang="en-US" sz="1500" i="1" dirty="0">
                <a:solidFill>
                  <a:schemeClr val="bg1"/>
                </a:solidFill>
                <a:latin typeface="Lucida Bright" pitchFamily="18" charset="0"/>
              </a:rPr>
              <a:t/>
            </a:r>
            <a:br>
              <a:rPr lang="en-US" sz="1500" i="1" dirty="0">
                <a:solidFill>
                  <a:schemeClr val="bg1"/>
                </a:solidFill>
                <a:latin typeface="Lucida Bright" pitchFamily="18" charset="0"/>
              </a:rPr>
            </a:br>
            <a:r>
              <a:rPr lang="en-US" sz="1500" dirty="0">
                <a:solidFill>
                  <a:schemeClr val="bg1"/>
                </a:solidFill>
                <a:latin typeface="Lucida Bright" pitchFamily="18" charset="0"/>
              </a:rPr>
              <a:t>Fairfield Senior High School, Math</a:t>
            </a:r>
          </a:p>
        </p:txBody>
      </p:sp>
      <p:sp>
        <p:nvSpPr>
          <p:cNvPr id="2051" name="Rectangle 17"/>
          <p:cNvSpPr>
            <a:spLocks noChangeArrowheads="1"/>
          </p:cNvSpPr>
          <p:nvPr/>
        </p:nvSpPr>
        <p:spPr bwMode="auto">
          <a:xfrm>
            <a:off x="457201" y="1600200"/>
            <a:ext cx="4114801" cy="40621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5709" tIns="17855" rIns="35709" bIns="17855" anchor="ctr"/>
          <a:lstStyle/>
          <a:p>
            <a:pPr algn="ctr" defTabSz="979794"/>
            <a:r>
              <a:rPr lang="en-US" sz="2000" b="1" dirty="0" smtClean="0">
                <a:solidFill>
                  <a:schemeClr val="bg1"/>
                </a:solidFill>
                <a:latin typeface="Lucida Bright" pitchFamily="18" charset="0"/>
              </a:rPr>
              <a:t>Hello, I’m Carlo Miraldi</a:t>
            </a:r>
            <a:endParaRPr lang="en-US" sz="2000" b="1" dirty="0">
              <a:solidFill>
                <a:schemeClr val="bg1"/>
              </a:solidFill>
              <a:latin typeface="Lucida Bright" pitchFamily="18" charset="0"/>
            </a:endParaRPr>
          </a:p>
        </p:txBody>
      </p:sp>
      <p:sp>
        <p:nvSpPr>
          <p:cNvPr id="2054" name="Text Box 21"/>
          <p:cNvSpPr txBox="1">
            <a:spLocks noChangeArrowheads="1"/>
          </p:cNvSpPr>
          <p:nvPr/>
        </p:nvSpPr>
        <p:spPr bwMode="auto">
          <a:xfrm>
            <a:off x="152137" y="3475303"/>
            <a:ext cx="2768865" cy="32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09" tIns="17855" rIns="35709" bIns="17855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900"/>
          </a:p>
        </p:txBody>
      </p:sp>
      <p:sp>
        <p:nvSpPr>
          <p:cNvPr id="2055" name="Text Box 22"/>
          <p:cNvSpPr txBox="1">
            <a:spLocks noChangeArrowheads="1"/>
          </p:cNvSpPr>
          <p:nvPr/>
        </p:nvSpPr>
        <p:spPr bwMode="auto">
          <a:xfrm>
            <a:off x="127000" y="3443552"/>
            <a:ext cx="2870068" cy="32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09" tIns="17855" rIns="35709" bIns="17855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900"/>
          </a:p>
        </p:txBody>
      </p:sp>
      <p:sp>
        <p:nvSpPr>
          <p:cNvPr id="2059" name="Text Box 32"/>
          <p:cNvSpPr txBox="1">
            <a:spLocks noChangeArrowheads="1"/>
          </p:cNvSpPr>
          <p:nvPr/>
        </p:nvSpPr>
        <p:spPr bwMode="auto">
          <a:xfrm>
            <a:off x="457200" y="2057400"/>
            <a:ext cx="6324600" cy="8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09" tIns="17855" rIns="35709" bIns="17855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Lucida Bright"/>
                <a:cs typeface="Lucida Bright"/>
              </a:rPr>
              <a:t>-I have taught math for seven years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Lucida Bright"/>
                <a:cs typeface="Lucida Bright"/>
              </a:rPr>
              <a:t>-I’m always interested in learning new methods</a:t>
            </a:r>
            <a:endParaRPr lang="en-US" sz="2000" dirty="0">
              <a:latin typeface="Lucida Bright"/>
              <a:cs typeface="Lucida Bright"/>
            </a:endParaRPr>
          </a:p>
        </p:txBody>
      </p:sp>
      <p:sp>
        <p:nvSpPr>
          <p:cNvPr id="2063" name="Rectangle 42"/>
          <p:cNvSpPr>
            <a:spLocks noChangeArrowheads="1"/>
          </p:cNvSpPr>
          <p:nvPr/>
        </p:nvSpPr>
        <p:spPr bwMode="auto">
          <a:xfrm>
            <a:off x="460377" y="273844"/>
            <a:ext cx="73025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9047" tIns="9523" rIns="19047" bIns="9523" anchor="ctr"/>
          <a:lstStyle/>
          <a:p>
            <a:endParaRPr lang="en-US"/>
          </a:p>
        </p:txBody>
      </p:sp>
      <p:sp>
        <p:nvSpPr>
          <p:cNvPr id="2064" name="Rectangle 43"/>
          <p:cNvSpPr>
            <a:spLocks noChangeArrowheads="1"/>
          </p:cNvSpPr>
          <p:nvPr/>
        </p:nvSpPr>
        <p:spPr bwMode="auto">
          <a:xfrm>
            <a:off x="8610601" y="271859"/>
            <a:ext cx="73025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9047" tIns="9523" rIns="19047" bIns="9523" anchor="ctr"/>
          <a:lstStyle/>
          <a:p>
            <a:endParaRPr lang="en-US"/>
          </a:p>
        </p:txBody>
      </p:sp>
      <p:pic>
        <p:nvPicPr>
          <p:cNvPr id="20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7" y="551657"/>
            <a:ext cx="1031875" cy="58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6839" y="533466"/>
            <a:ext cx="439208" cy="44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Box 4"/>
          <p:cNvSpPr txBox="1">
            <a:spLocks noChangeArrowheads="1"/>
          </p:cNvSpPr>
          <p:nvPr/>
        </p:nvSpPr>
        <p:spPr bwMode="auto">
          <a:xfrm>
            <a:off x="7778752" y="1015008"/>
            <a:ext cx="809625" cy="38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7" tIns="9523" rIns="19047" bIns="9523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00" dirty="0">
                <a:solidFill>
                  <a:schemeClr val="bg1"/>
                </a:solidFill>
              </a:rPr>
              <a:t>RET is funded by the National Science Foundation, grant # EEC 0808696.</a:t>
            </a: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2514602" y="3251386"/>
            <a:ext cx="4114801" cy="40621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5709" tIns="17855" rIns="35709" bIns="17855" anchor="ctr"/>
          <a:lstStyle/>
          <a:p>
            <a:pPr algn="ctr" defTabSz="979794"/>
            <a:r>
              <a:rPr lang="en-US" sz="2000" b="1" dirty="0" smtClean="0">
                <a:solidFill>
                  <a:schemeClr val="bg1"/>
                </a:solidFill>
                <a:latin typeface="Lucida Bright" pitchFamily="18" charset="0"/>
              </a:rPr>
              <a:t>Fairfield Senior High School</a:t>
            </a:r>
            <a:endParaRPr lang="en-US" sz="2000" b="1" dirty="0">
              <a:solidFill>
                <a:schemeClr val="bg1"/>
              </a:solidFill>
              <a:latin typeface="Lucida Bright" pitchFamily="18" charset="0"/>
            </a:endParaRP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4572002" y="4927786"/>
            <a:ext cx="4114801" cy="40621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5709" tIns="17855" rIns="35709" bIns="17855" anchor="ctr"/>
          <a:lstStyle/>
          <a:p>
            <a:pPr algn="ctr" defTabSz="979794"/>
            <a:r>
              <a:rPr lang="en-US" sz="2000" b="1" dirty="0" smtClean="0">
                <a:solidFill>
                  <a:schemeClr val="bg1"/>
                </a:solidFill>
                <a:latin typeface="Lucida Bright" pitchFamily="18" charset="0"/>
              </a:rPr>
              <a:t>CP </a:t>
            </a:r>
            <a:r>
              <a:rPr lang="en-US" sz="2000" b="1" dirty="0" err="1" smtClean="0">
                <a:solidFill>
                  <a:schemeClr val="bg1"/>
                </a:solidFill>
                <a:latin typeface="Lucida Bright" pitchFamily="18" charset="0"/>
              </a:rPr>
              <a:t>Precalculus</a:t>
            </a:r>
            <a:endParaRPr lang="en-US" sz="2000" b="1" dirty="0">
              <a:solidFill>
                <a:schemeClr val="bg1"/>
              </a:solidFill>
              <a:latin typeface="Lucida Bright" pitchFamily="18" charset="0"/>
            </a:endParaRP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2514600" y="3733800"/>
            <a:ext cx="4876800" cy="8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09" tIns="17855" rIns="35709" bIns="17855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Lucida Bright"/>
                <a:cs typeface="Lucida Bright"/>
              </a:rPr>
              <a:t>-Only 10</a:t>
            </a:r>
            <a:r>
              <a:rPr lang="en-US" sz="2000" baseline="30000" dirty="0" smtClean="0">
                <a:latin typeface="Lucida Bright"/>
                <a:cs typeface="Lucida Bright"/>
              </a:rPr>
              <a:t>th</a:t>
            </a:r>
            <a:r>
              <a:rPr lang="en-US" sz="2000" dirty="0" smtClean="0">
                <a:latin typeface="Lucida Bright"/>
                <a:cs typeface="Lucida Bright"/>
              </a:rPr>
              <a:t>, 11</a:t>
            </a:r>
            <a:r>
              <a:rPr lang="en-US" sz="2000" baseline="30000" dirty="0" smtClean="0">
                <a:latin typeface="Lucida Bright"/>
                <a:cs typeface="Lucida Bright"/>
              </a:rPr>
              <a:t>th</a:t>
            </a:r>
            <a:r>
              <a:rPr lang="en-US" sz="2000" dirty="0" smtClean="0">
                <a:latin typeface="Lucida Bright"/>
                <a:cs typeface="Lucida Bright"/>
              </a:rPr>
              <a:t>, and 12</a:t>
            </a:r>
            <a:r>
              <a:rPr lang="en-US" sz="2000" baseline="30000" dirty="0" smtClean="0">
                <a:latin typeface="Lucida Bright"/>
                <a:cs typeface="Lucida Bright"/>
              </a:rPr>
              <a:t>th</a:t>
            </a:r>
            <a:r>
              <a:rPr lang="en-US" sz="2000" dirty="0" smtClean="0">
                <a:latin typeface="Lucida Bright"/>
                <a:cs typeface="Lucida Bright"/>
              </a:rPr>
              <a:t> graders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Lucida Bright"/>
                <a:cs typeface="Lucida Bright"/>
              </a:rPr>
              <a:t>-2,400 students</a:t>
            </a:r>
            <a:endParaRPr lang="en-US" sz="2000" dirty="0">
              <a:latin typeface="Lucida Bright"/>
              <a:cs typeface="Lucida Bright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572000" y="5410200"/>
            <a:ext cx="4876800" cy="8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09" tIns="17855" rIns="35709" bIns="17855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Lucida Bright"/>
                <a:cs typeface="Lucida Bright"/>
              </a:rPr>
              <a:t>-1</a:t>
            </a:r>
            <a:r>
              <a:rPr lang="en-US" sz="2000" baseline="30000" dirty="0" smtClean="0">
                <a:latin typeface="Lucida Bright"/>
                <a:cs typeface="Lucida Bright"/>
              </a:rPr>
              <a:t>st</a:t>
            </a:r>
            <a:r>
              <a:rPr lang="en-US" sz="2000" dirty="0" smtClean="0">
                <a:latin typeface="Lucida Bright"/>
                <a:cs typeface="Lucida Bright"/>
              </a:rPr>
              <a:t>, 3</a:t>
            </a:r>
            <a:r>
              <a:rPr lang="en-US" sz="2000" baseline="30000" dirty="0" smtClean="0">
                <a:latin typeface="Lucida Bright"/>
                <a:cs typeface="Lucida Bright"/>
              </a:rPr>
              <a:t>rd</a:t>
            </a:r>
            <a:r>
              <a:rPr lang="en-US" sz="2000" dirty="0" smtClean="0">
                <a:latin typeface="Lucida Bright"/>
                <a:cs typeface="Lucida Bright"/>
              </a:rPr>
              <a:t>, &amp; 4</a:t>
            </a:r>
            <a:r>
              <a:rPr lang="en-US" sz="2000" baseline="30000" dirty="0" smtClean="0">
                <a:latin typeface="Lucida Bright"/>
                <a:cs typeface="Lucida Bright"/>
              </a:rPr>
              <a:t>th</a:t>
            </a:r>
            <a:r>
              <a:rPr lang="en-US" sz="2000" dirty="0" smtClean="0">
                <a:latin typeface="Lucida Bright"/>
                <a:cs typeface="Lucida Bright"/>
              </a:rPr>
              <a:t> bell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Lucida Bright"/>
                <a:cs typeface="Lucida Bright"/>
              </a:rPr>
              <a:t>-83 seniors and 6 juniors</a:t>
            </a:r>
            <a:endParaRPr lang="en-US" sz="2000" dirty="0">
              <a:latin typeface="Lucida Bright"/>
              <a:cs typeface="Lucida Br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>
                <a:lumMod val="50000"/>
                <a:lumOff val="5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Grp="1" noChangeArrowheads="1"/>
          </p:cNvSpPr>
          <p:nvPr>
            <p:ph type="title"/>
          </p:nvPr>
        </p:nvSpPr>
        <p:spPr>
          <a:solidFill>
            <a:schemeClr val="accent6"/>
          </a:solidFill>
          <a:ln w="28575" cap="flat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chemeClr val="bg1"/>
                </a:solidFill>
                <a:latin typeface="Lucida Bright" pitchFamily="18" charset="0"/>
              </a:rPr>
              <a:t>Disaster Relief Planning</a:t>
            </a:r>
            <a:r>
              <a:rPr lang="en-US" sz="1200" dirty="0">
                <a:latin typeface="Lucida Bright" pitchFamily="18" charset="0"/>
              </a:rPr>
              <a:t/>
            </a:r>
            <a:br>
              <a:rPr lang="en-US" sz="1200" dirty="0">
                <a:latin typeface="Lucida Bright" pitchFamily="18" charset="0"/>
              </a:rPr>
            </a:br>
            <a:r>
              <a:rPr lang="en-US" sz="1500" dirty="0">
                <a:solidFill>
                  <a:schemeClr val="bg1"/>
                </a:solidFill>
                <a:latin typeface="Lucida Bright" pitchFamily="18" charset="0"/>
              </a:rPr>
              <a:t>Carlo Miraldi</a:t>
            </a:r>
            <a:r>
              <a:rPr lang="en-US" sz="1500" i="1" dirty="0">
                <a:solidFill>
                  <a:schemeClr val="bg1"/>
                </a:solidFill>
                <a:latin typeface="Lucida Bright" pitchFamily="18" charset="0"/>
              </a:rPr>
              <a:t/>
            </a:r>
            <a:br>
              <a:rPr lang="en-US" sz="1500" i="1" dirty="0">
                <a:solidFill>
                  <a:schemeClr val="bg1"/>
                </a:solidFill>
                <a:latin typeface="Lucida Bright" pitchFamily="18" charset="0"/>
              </a:rPr>
            </a:br>
            <a:r>
              <a:rPr lang="en-US" sz="1500" dirty="0">
                <a:solidFill>
                  <a:schemeClr val="bg1"/>
                </a:solidFill>
                <a:latin typeface="Lucida Bright" pitchFamily="18" charset="0"/>
              </a:rPr>
              <a:t>Fairfield Senior High School, Math</a:t>
            </a:r>
          </a:p>
        </p:txBody>
      </p:sp>
      <p:sp>
        <p:nvSpPr>
          <p:cNvPr id="2054" name="Text Box 21"/>
          <p:cNvSpPr txBox="1">
            <a:spLocks noChangeArrowheads="1"/>
          </p:cNvSpPr>
          <p:nvPr/>
        </p:nvSpPr>
        <p:spPr bwMode="auto">
          <a:xfrm>
            <a:off x="152137" y="3475303"/>
            <a:ext cx="2768865" cy="32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09" tIns="17855" rIns="35709" bIns="17855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900"/>
          </a:p>
        </p:txBody>
      </p:sp>
      <p:sp>
        <p:nvSpPr>
          <p:cNvPr id="2055" name="Text Box 22"/>
          <p:cNvSpPr txBox="1">
            <a:spLocks noChangeArrowheads="1"/>
          </p:cNvSpPr>
          <p:nvPr/>
        </p:nvSpPr>
        <p:spPr bwMode="auto">
          <a:xfrm>
            <a:off x="127000" y="3443552"/>
            <a:ext cx="2870068" cy="32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09" tIns="17855" rIns="35709" bIns="17855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900"/>
          </a:p>
        </p:txBody>
      </p:sp>
      <p:sp>
        <p:nvSpPr>
          <p:cNvPr id="2059" name="Text Box 32"/>
          <p:cNvSpPr txBox="1">
            <a:spLocks noChangeArrowheads="1"/>
          </p:cNvSpPr>
          <p:nvPr/>
        </p:nvSpPr>
        <p:spPr bwMode="auto">
          <a:xfrm>
            <a:off x="2514600" y="3733801"/>
            <a:ext cx="6172200" cy="285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09" tIns="17855" rIns="35709" bIns="17855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 smtClean="0">
                <a:latin typeface="Lucida Bright"/>
                <a:cs typeface="Lucida Bright"/>
              </a:rPr>
              <a:t>CCSS.Math.Content.HSG</a:t>
            </a:r>
            <a:r>
              <a:rPr lang="en-US" sz="1400" dirty="0">
                <a:latin typeface="Lucida Bright"/>
                <a:cs typeface="Lucida Bright"/>
              </a:rPr>
              <a:t>-SRT.D.11 Understand and apply the Law of </a:t>
            </a:r>
            <a:r>
              <a:rPr lang="en-US" sz="1400" dirty="0" err="1">
                <a:latin typeface="Lucida Bright"/>
                <a:cs typeface="Lucida Bright"/>
              </a:rPr>
              <a:t>Sines</a:t>
            </a:r>
            <a:r>
              <a:rPr lang="en-US" sz="1400" dirty="0">
                <a:latin typeface="Lucida Bright"/>
                <a:cs typeface="Lucida Bright"/>
              </a:rPr>
              <a:t> and the Law of Cosines to find unknown measurements in right and non-right triangles (e.g., surveying problems, resultant forces)</a:t>
            </a:r>
            <a:r>
              <a:rPr lang="en-US" sz="1400" dirty="0" smtClean="0">
                <a:latin typeface="Lucida Bright"/>
                <a:cs typeface="Lucida Bright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1000" b="1" dirty="0">
              <a:latin typeface="Lucida Bright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400" b="1" dirty="0">
                <a:latin typeface="Lucida Bright" pitchFamily="18" charset="0"/>
              </a:rPr>
              <a:t>Objectives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dirty="0">
                <a:latin typeface="Lucida Bright"/>
                <a:cs typeface="Lucida Bright"/>
              </a:rPr>
              <a:t>  -Discuss &amp; Generate Essential Questions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dirty="0">
                <a:latin typeface="Lucida Bright"/>
                <a:cs typeface="Lucida Bright"/>
              </a:rPr>
              <a:t>  -Use bearings, Law of </a:t>
            </a:r>
            <a:r>
              <a:rPr lang="en-US" sz="1400" dirty="0" err="1">
                <a:latin typeface="Lucida Bright"/>
                <a:cs typeface="Lucida Bright"/>
              </a:rPr>
              <a:t>Sines</a:t>
            </a:r>
            <a:r>
              <a:rPr lang="en-US" sz="1400" dirty="0">
                <a:latin typeface="Lucida Bright"/>
                <a:cs typeface="Lucida Bright"/>
              </a:rPr>
              <a:t>, and Law of Cosines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dirty="0">
                <a:latin typeface="Lucida Bright"/>
                <a:cs typeface="Lucida Bright"/>
              </a:rPr>
              <a:t>  -Create clue cards for “Search &amp; Rescue Mission”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dirty="0">
                <a:latin typeface="Lucida Bright"/>
                <a:cs typeface="Lucida Bright"/>
              </a:rPr>
              <a:t>  -Implement a “Search &amp; Rescue Mission”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dirty="0">
                <a:latin typeface="Lucida Bright"/>
                <a:cs typeface="Lucida Bright"/>
              </a:rPr>
              <a:t>  -Design &amp; Present a detailed Disaster Relief Plan</a:t>
            </a:r>
          </a:p>
        </p:txBody>
      </p:sp>
      <p:sp>
        <p:nvSpPr>
          <p:cNvPr id="2060" name="Text Box 35"/>
          <p:cNvSpPr txBox="1">
            <a:spLocks noChangeArrowheads="1"/>
          </p:cNvSpPr>
          <p:nvPr/>
        </p:nvSpPr>
        <p:spPr bwMode="auto">
          <a:xfrm>
            <a:off x="3124070" y="1936749"/>
            <a:ext cx="2819797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09" tIns="17855" rIns="35709" bIns="17855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900" b="1">
              <a:solidFill>
                <a:srgbClr val="3366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2100" b="1"/>
          </a:p>
        </p:txBody>
      </p:sp>
      <p:sp>
        <p:nvSpPr>
          <p:cNvPr id="2062" name="Text Box 40"/>
          <p:cNvSpPr txBox="1">
            <a:spLocks noChangeArrowheads="1"/>
          </p:cNvSpPr>
          <p:nvPr/>
        </p:nvSpPr>
        <p:spPr bwMode="auto">
          <a:xfrm>
            <a:off x="457200" y="2057400"/>
            <a:ext cx="8229600" cy="13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09" tIns="17855" rIns="35709" bIns="17855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latin typeface="Lucida Bright" pitchFamily="18" charset="0"/>
              </a:rPr>
              <a:t>-Disaster </a:t>
            </a:r>
            <a:r>
              <a:rPr lang="en-US" sz="1600" dirty="0">
                <a:latin typeface="Lucida Bright" pitchFamily="18" charset="0"/>
              </a:rPr>
              <a:t>Relief – Accurate and Effective </a:t>
            </a:r>
            <a:r>
              <a:rPr lang="en-US" sz="1600" dirty="0" smtClean="0">
                <a:latin typeface="Lucida Bright" pitchFamily="18" charset="0"/>
              </a:rPr>
              <a:t>Planning through </a:t>
            </a:r>
            <a:r>
              <a:rPr lang="en-US" sz="1600" dirty="0">
                <a:latin typeface="Lucida Bright" pitchFamily="18" charset="0"/>
              </a:rPr>
              <a:t>Precise </a:t>
            </a:r>
            <a:r>
              <a:rPr lang="en-US" sz="1600" dirty="0" smtClean="0">
                <a:latin typeface="Lucida Bright" pitchFamily="18" charset="0"/>
              </a:rPr>
              <a:t>Calculations.</a:t>
            </a:r>
            <a:endParaRPr lang="en-US" sz="1600" dirty="0">
              <a:latin typeface="Lucida Bright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latin typeface="Lucida Bright" pitchFamily="18" charset="0"/>
              </a:rPr>
              <a:t>-How does math contribute to the best possible disaster relief plan?</a:t>
            </a:r>
            <a:endParaRPr lang="en-US" sz="1600" b="1" dirty="0">
              <a:latin typeface="Lucida Bright" pitchFamily="18" charset="0"/>
            </a:endParaRPr>
          </a:p>
        </p:txBody>
      </p:sp>
      <p:sp>
        <p:nvSpPr>
          <p:cNvPr id="2063" name="Rectangle 42"/>
          <p:cNvSpPr>
            <a:spLocks noChangeArrowheads="1"/>
          </p:cNvSpPr>
          <p:nvPr/>
        </p:nvSpPr>
        <p:spPr bwMode="auto">
          <a:xfrm>
            <a:off x="460377" y="273844"/>
            <a:ext cx="73025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9047" tIns="9523" rIns="19047" bIns="9523" anchor="ctr"/>
          <a:lstStyle/>
          <a:p>
            <a:endParaRPr lang="en-US"/>
          </a:p>
        </p:txBody>
      </p:sp>
      <p:sp>
        <p:nvSpPr>
          <p:cNvPr id="2064" name="Rectangle 43"/>
          <p:cNvSpPr>
            <a:spLocks noChangeArrowheads="1"/>
          </p:cNvSpPr>
          <p:nvPr/>
        </p:nvSpPr>
        <p:spPr bwMode="auto">
          <a:xfrm>
            <a:off x="8610601" y="271859"/>
            <a:ext cx="73025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9047" tIns="9523" rIns="19047" bIns="9523" anchor="ctr"/>
          <a:lstStyle/>
          <a:p>
            <a:endParaRPr lang="en-US"/>
          </a:p>
        </p:txBody>
      </p:sp>
      <p:pic>
        <p:nvPicPr>
          <p:cNvPr id="20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7" y="551657"/>
            <a:ext cx="1031875" cy="58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6839" y="533466"/>
            <a:ext cx="439208" cy="44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Box 4"/>
          <p:cNvSpPr txBox="1">
            <a:spLocks noChangeArrowheads="1"/>
          </p:cNvSpPr>
          <p:nvPr/>
        </p:nvSpPr>
        <p:spPr bwMode="auto">
          <a:xfrm>
            <a:off x="7778752" y="1015008"/>
            <a:ext cx="809625" cy="38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7" tIns="9523" rIns="19047" bIns="9523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00" dirty="0">
                <a:solidFill>
                  <a:schemeClr val="bg1"/>
                </a:solidFill>
              </a:rPr>
              <a:t>RET is funded by the National Science Foundation, grant # EEC 0808696.</a:t>
            </a: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457202" y="1600200"/>
            <a:ext cx="4114801" cy="40621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5709" tIns="17855" rIns="35709" bIns="17855" anchor="ctr"/>
          <a:lstStyle/>
          <a:p>
            <a:pPr algn="ctr" defTabSz="979794"/>
            <a:r>
              <a:rPr lang="en-US" sz="2000" b="1" dirty="0" smtClean="0">
                <a:solidFill>
                  <a:schemeClr val="bg1"/>
                </a:solidFill>
                <a:latin typeface="Lucida Bright" pitchFamily="18" charset="0"/>
              </a:rPr>
              <a:t>Big Idea/Essential Question</a:t>
            </a:r>
            <a:endParaRPr lang="en-US" sz="2000" b="1" dirty="0">
              <a:solidFill>
                <a:schemeClr val="bg1"/>
              </a:solidFill>
              <a:latin typeface="Lucida Bright" pitchFamily="18" charset="0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2514602" y="3276601"/>
            <a:ext cx="4114801" cy="40621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5709" tIns="17855" rIns="35709" bIns="17855" anchor="ctr"/>
          <a:lstStyle/>
          <a:p>
            <a:pPr algn="ctr" defTabSz="979794"/>
            <a:r>
              <a:rPr lang="en-US" sz="2000" b="1" dirty="0" smtClean="0">
                <a:solidFill>
                  <a:schemeClr val="bg1"/>
                </a:solidFill>
                <a:latin typeface="Lucida Bright" pitchFamily="18" charset="0"/>
              </a:rPr>
              <a:t>Unit Structure</a:t>
            </a:r>
            <a:endParaRPr lang="en-US" sz="2000" b="1" dirty="0">
              <a:solidFill>
                <a:schemeClr val="bg1"/>
              </a:solidFill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>
                <a:lumMod val="50000"/>
                <a:lumOff val="5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Grp="1" noChangeArrowheads="1"/>
          </p:cNvSpPr>
          <p:nvPr>
            <p:ph type="title"/>
          </p:nvPr>
        </p:nvSpPr>
        <p:spPr>
          <a:solidFill>
            <a:schemeClr val="accent6"/>
          </a:solidFill>
          <a:ln w="28575" cap="flat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chemeClr val="bg1"/>
                </a:solidFill>
                <a:latin typeface="Lucida Bright" pitchFamily="18" charset="0"/>
              </a:rPr>
              <a:t>Disaster Relief Planning</a:t>
            </a:r>
            <a:r>
              <a:rPr lang="en-US" sz="1200" dirty="0">
                <a:latin typeface="Lucida Bright" pitchFamily="18" charset="0"/>
              </a:rPr>
              <a:t/>
            </a:r>
            <a:br>
              <a:rPr lang="en-US" sz="1200" dirty="0">
                <a:latin typeface="Lucida Bright" pitchFamily="18" charset="0"/>
              </a:rPr>
            </a:br>
            <a:r>
              <a:rPr lang="en-US" sz="1500" dirty="0">
                <a:solidFill>
                  <a:schemeClr val="bg1"/>
                </a:solidFill>
                <a:latin typeface="Lucida Bright" pitchFamily="18" charset="0"/>
              </a:rPr>
              <a:t>Carlo Miraldi</a:t>
            </a:r>
            <a:r>
              <a:rPr lang="en-US" sz="1500" i="1" dirty="0">
                <a:solidFill>
                  <a:schemeClr val="bg1"/>
                </a:solidFill>
                <a:latin typeface="Lucida Bright" pitchFamily="18" charset="0"/>
              </a:rPr>
              <a:t/>
            </a:r>
            <a:br>
              <a:rPr lang="en-US" sz="1500" i="1" dirty="0">
                <a:solidFill>
                  <a:schemeClr val="bg1"/>
                </a:solidFill>
                <a:latin typeface="Lucida Bright" pitchFamily="18" charset="0"/>
              </a:rPr>
            </a:br>
            <a:r>
              <a:rPr lang="en-US" sz="1500" dirty="0">
                <a:solidFill>
                  <a:schemeClr val="bg1"/>
                </a:solidFill>
                <a:latin typeface="Lucida Bright" pitchFamily="18" charset="0"/>
              </a:rPr>
              <a:t>Fairfield Senior High School, Math</a:t>
            </a:r>
          </a:p>
        </p:txBody>
      </p:sp>
      <p:sp>
        <p:nvSpPr>
          <p:cNvPr id="2054" name="Text Box 21"/>
          <p:cNvSpPr txBox="1">
            <a:spLocks noChangeArrowheads="1"/>
          </p:cNvSpPr>
          <p:nvPr/>
        </p:nvSpPr>
        <p:spPr bwMode="auto">
          <a:xfrm>
            <a:off x="152137" y="3475303"/>
            <a:ext cx="2768865" cy="32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09" tIns="17855" rIns="35709" bIns="17855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900"/>
          </a:p>
        </p:txBody>
      </p:sp>
      <p:sp>
        <p:nvSpPr>
          <p:cNvPr id="2055" name="Text Box 22"/>
          <p:cNvSpPr txBox="1">
            <a:spLocks noChangeArrowheads="1"/>
          </p:cNvSpPr>
          <p:nvPr/>
        </p:nvSpPr>
        <p:spPr bwMode="auto">
          <a:xfrm>
            <a:off x="127000" y="3443552"/>
            <a:ext cx="2870068" cy="32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09" tIns="17855" rIns="35709" bIns="17855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900"/>
          </a:p>
        </p:txBody>
      </p:sp>
      <p:sp>
        <p:nvSpPr>
          <p:cNvPr id="2062" name="Text Box 40"/>
          <p:cNvSpPr txBox="1">
            <a:spLocks noChangeArrowheads="1"/>
          </p:cNvSpPr>
          <p:nvPr/>
        </p:nvSpPr>
        <p:spPr bwMode="auto">
          <a:xfrm>
            <a:off x="457200" y="2133600"/>
            <a:ext cx="8229600" cy="13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09" tIns="17855" rIns="35709" bIns="17855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900" dirty="0" smtClean="0">
                <a:latin typeface="Lucida Bright" pitchFamily="18" charset="0"/>
              </a:rPr>
              <a:t>Design </a:t>
            </a:r>
            <a:r>
              <a:rPr lang="en-US" sz="1900" dirty="0">
                <a:latin typeface="Lucida Bright" pitchFamily="18" charset="0"/>
              </a:rPr>
              <a:t>a detailed Disaster Relief Plan based on an infamous world disaster that uses bearings, Law of </a:t>
            </a:r>
            <a:r>
              <a:rPr lang="en-US" sz="1900" dirty="0" err="1">
                <a:latin typeface="Lucida Bright" pitchFamily="18" charset="0"/>
              </a:rPr>
              <a:t>Sines</a:t>
            </a:r>
            <a:r>
              <a:rPr lang="en-US" sz="1900" dirty="0">
                <a:latin typeface="Lucida Bright" pitchFamily="18" charset="0"/>
              </a:rPr>
              <a:t>, and/or Law of Cosines.</a:t>
            </a:r>
            <a:endParaRPr lang="en-US" sz="1900" b="1" dirty="0">
              <a:latin typeface="Lucida Bright" pitchFamily="18" charset="0"/>
            </a:endParaRPr>
          </a:p>
        </p:txBody>
      </p:sp>
      <p:sp>
        <p:nvSpPr>
          <p:cNvPr id="2063" name="Rectangle 42"/>
          <p:cNvSpPr>
            <a:spLocks noChangeArrowheads="1"/>
          </p:cNvSpPr>
          <p:nvPr/>
        </p:nvSpPr>
        <p:spPr bwMode="auto">
          <a:xfrm>
            <a:off x="460377" y="273844"/>
            <a:ext cx="73025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9047" tIns="9523" rIns="19047" bIns="9523" anchor="ctr"/>
          <a:lstStyle/>
          <a:p>
            <a:endParaRPr lang="en-US"/>
          </a:p>
        </p:txBody>
      </p:sp>
      <p:sp>
        <p:nvSpPr>
          <p:cNvPr id="2064" name="Rectangle 43"/>
          <p:cNvSpPr>
            <a:spLocks noChangeArrowheads="1"/>
          </p:cNvSpPr>
          <p:nvPr/>
        </p:nvSpPr>
        <p:spPr bwMode="auto">
          <a:xfrm>
            <a:off x="8610601" y="271859"/>
            <a:ext cx="73025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9047" tIns="9523" rIns="19047" bIns="9523" anchor="ctr"/>
          <a:lstStyle/>
          <a:p>
            <a:endParaRPr lang="en-US"/>
          </a:p>
        </p:txBody>
      </p:sp>
      <p:pic>
        <p:nvPicPr>
          <p:cNvPr id="20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7" y="551657"/>
            <a:ext cx="1031875" cy="58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6839" y="533466"/>
            <a:ext cx="439208" cy="44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Box 4"/>
          <p:cNvSpPr txBox="1">
            <a:spLocks noChangeArrowheads="1"/>
          </p:cNvSpPr>
          <p:nvPr/>
        </p:nvSpPr>
        <p:spPr bwMode="auto">
          <a:xfrm>
            <a:off x="7778752" y="1015008"/>
            <a:ext cx="809625" cy="38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7" tIns="9523" rIns="19047" bIns="9523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00" dirty="0">
                <a:solidFill>
                  <a:schemeClr val="bg1"/>
                </a:solidFill>
              </a:rPr>
              <a:t>RET is funded by the National Science Foundation, grant # EEC 0808696.</a:t>
            </a: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457202" y="1676401"/>
            <a:ext cx="4114801" cy="40621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5709" tIns="17855" rIns="35709" bIns="17855" anchor="ctr"/>
          <a:lstStyle/>
          <a:p>
            <a:pPr algn="ctr" defTabSz="979794"/>
            <a:r>
              <a:rPr lang="en-US" sz="2000" b="1" dirty="0" smtClean="0">
                <a:solidFill>
                  <a:schemeClr val="bg1"/>
                </a:solidFill>
                <a:latin typeface="Lucida Bright" pitchFamily="18" charset="0"/>
              </a:rPr>
              <a:t>Challenge</a:t>
            </a:r>
            <a:endParaRPr lang="en-US" sz="2000" b="1" dirty="0">
              <a:solidFill>
                <a:schemeClr val="bg1"/>
              </a:solidFill>
              <a:latin typeface="Lucida Bright" pitchFamily="18" charset="0"/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2514602" y="3200401"/>
            <a:ext cx="4114801" cy="40621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5709" tIns="17855" rIns="35709" bIns="17855" anchor="ctr"/>
          <a:lstStyle/>
          <a:p>
            <a:pPr algn="ctr" defTabSz="979794"/>
            <a:r>
              <a:rPr lang="en-US" sz="2000" b="1" dirty="0" smtClean="0">
                <a:solidFill>
                  <a:schemeClr val="bg1"/>
                </a:solidFill>
                <a:latin typeface="Lucida Bright" pitchFamily="18" charset="0"/>
              </a:rPr>
              <a:t>Guiding Questions</a:t>
            </a:r>
            <a:endParaRPr lang="en-US" sz="2000" b="1" dirty="0">
              <a:solidFill>
                <a:schemeClr val="bg1"/>
              </a:solidFill>
              <a:latin typeface="Lucida Bright" pitchFamily="18" charset="0"/>
            </a:endParaRPr>
          </a:p>
        </p:txBody>
      </p: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2514600" y="3657600"/>
            <a:ext cx="6172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09" tIns="17855" rIns="35709" bIns="17855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Lucida Bright" pitchFamily="18" charset="0"/>
              </a:rPr>
              <a:t>-Is it better to fly or ship the supplies?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Lucida Bright" pitchFamily="18" charset="0"/>
              </a:rPr>
              <a:t>-How do we prioritize supply distribution?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Lucida Bright" pitchFamily="18" charset="0"/>
              </a:rPr>
              <a:t>-What kind of disaster happened?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Lucida Bright" pitchFamily="18" charset="0"/>
              </a:rPr>
              <a:t>-How and what kind of help to provide?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Lucida Bright" pitchFamily="18" charset="0"/>
              </a:rPr>
              <a:t>-How many people are we helping?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Lucida Bright" pitchFamily="18" charset="0"/>
              </a:rPr>
              <a:t>-How do you advertise to build more support?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Lucida Bright" pitchFamily="18" charset="0"/>
              </a:rPr>
              <a:t>-What groups can we team up with?</a:t>
            </a:r>
            <a:endParaRPr lang="en-US" sz="1800" dirty="0"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>
                <a:lumMod val="50000"/>
                <a:lumOff val="5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Grp="1" noChangeArrowheads="1"/>
          </p:cNvSpPr>
          <p:nvPr>
            <p:ph type="title"/>
          </p:nvPr>
        </p:nvSpPr>
        <p:spPr>
          <a:solidFill>
            <a:schemeClr val="accent6"/>
          </a:solidFill>
          <a:ln w="28575" cap="flat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chemeClr val="bg1"/>
                </a:solidFill>
                <a:latin typeface="Lucida Bright" pitchFamily="18" charset="0"/>
              </a:rPr>
              <a:t>Disaster Relief Planning</a:t>
            </a:r>
            <a:r>
              <a:rPr lang="en-US" sz="1200" dirty="0">
                <a:latin typeface="Lucida Bright" pitchFamily="18" charset="0"/>
              </a:rPr>
              <a:t/>
            </a:r>
            <a:br>
              <a:rPr lang="en-US" sz="1200" dirty="0">
                <a:latin typeface="Lucida Bright" pitchFamily="18" charset="0"/>
              </a:rPr>
            </a:br>
            <a:r>
              <a:rPr lang="en-US" sz="1500" dirty="0">
                <a:solidFill>
                  <a:schemeClr val="bg1"/>
                </a:solidFill>
                <a:latin typeface="Lucida Bright" pitchFamily="18" charset="0"/>
              </a:rPr>
              <a:t>Carlo Miraldi</a:t>
            </a:r>
            <a:r>
              <a:rPr lang="en-US" sz="1500" i="1" dirty="0">
                <a:solidFill>
                  <a:schemeClr val="bg1"/>
                </a:solidFill>
                <a:latin typeface="Lucida Bright" pitchFamily="18" charset="0"/>
              </a:rPr>
              <a:t/>
            </a:r>
            <a:br>
              <a:rPr lang="en-US" sz="1500" i="1" dirty="0">
                <a:solidFill>
                  <a:schemeClr val="bg1"/>
                </a:solidFill>
                <a:latin typeface="Lucida Bright" pitchFamily="18" charset="0"/>
              </a:rPr>
            </a:br>
            <a:r>
              <a:rPr lang="en-US" sz="1500" dirty="0">
                <a:solidFill>
                  <a:schemeClr val="bg1"/>
                </a:solidFill>
                <a:latin typeface="Lucida Bright" pitchFamily="18" charset="0"/>
              </a:rPr>
              <a:t>Fairfield Senior High School, Math</a:t>
            </a:r>
          </a:p>
        </p:txBody>
      </p:sp>
      <p:sp>
        <p:nvSpPr>
          <p:cNvPr id="2063" name="Rectangle 42"/>
          <p:cNvSpPr>
            <a:spLocks noChangeArrowheads="1"/>
          </p:cNvSpPr>
          <p:nvPr/>
        </p:nvSpPr>
        <p:spPr bwMode="auto">
          <a:xfrm>
            <a:off x="460377" y="273844"/>
            <a:ext cx="73025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9047" tIns="9523" rIns="19047" bIns="9523" anchor="ctr"/>
          <a:lstStyle/>
          <a:p>
            <a:endParaRPr lang="en-US"/>
          </a:p>
        </p:txBody>
      </p:sp>
      <p:sp>
        <p:nvSpPr>
          <p:cNvPr id="2064" name="Rectangle 43"/>
          <p:cNvSpPr>
            <a:spLocks noChangeArrowheads="1"/>
          </p:cNvSpPr>
          <p:nvPr/>
        </p:nvSpPr>
        <p:spPr bwMode="auto">
          <a:xfrm>
            <a:off x="8610601" y="271859"/>
            <a:ext cx="73025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9047" tIns="9523" rIns="19047" bIns="9523" anchor="ctr"/>
          <a:lstStyle/>
          <a:p>
            <a:endParaRPr lang="en-US"/>
          </a:p>
        </p:txBody>
      </p:sp>
      <p:pic>
        <p:nvPicPr>
          <p:cNvPr id="20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7" y="551657"/>
            <a:ext cx="1031875" cy="58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6839" y="533466"/>
            <a:ext cx="439208" cy="44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Box 4"/>
          <p:cNvSpPr txBox="1">
            <a:spLocks noChangeArrowheads="1"/>
          </p:cNvSpPr>
          <p:nvPr/>
        </p:nvSpPr>
        <p:spPr bwMode="auto">
          <a:xfrm>
            <a:off x="7778752" y="1015008"/>
            <a:ext cx="809625" cy="38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7" tIns="9523" rIns="19047" bIns="9523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00" dirty="0">
                <a:solidFill>
                  <a:schemeClr val="bg1"/>
                </a:solidFill>
              </a:rPr>
              <a:t>RET is funded by the National Science Foundation, grant # EEC 0808696.</a:t>
            </a:r>
          </a:p>
        </p:txBody>
      </p:sp>
      <p:sp>
        <p:nvSpPr>
          <p:cNvPr id="2068" name="TextBox 5"/>
          <p:cNvSpPr txBox="1">
            <a:spLocks noChangeArrowheads="1"/>
          </p:cNvSpPr>
          <p:nvPr/>
        </p:nvSpPr>
        <p:spPr bwMode="auto">
          <a:xfrm>
            <a:off x="457200" y="2133600"/>
            <a:ext cx="8229600" cy="340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047" tIns="9523" rIns="19047" bIns="9523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latin typeface="Lucida Bright"/>
                <a:cs typeface="Lucida Bright"/>
              </a:rPr>
              <a:t>Real </a:t>
            </a:r>
            <a:r>
              <a:rPr lang="en-US" sz="2000" dirty="0">
                <a:latin typeface="Lucida Bright"/>
                <a:cs typeface="Lucida Bright"/>
              </a:rPr>
              <a:t>W</a:t>
            </a:r>
            <a:r>
              <a:rPr lang="en-US" sz="2000" dirty="0" smtClean="0">
                <a:latin typeface="Lucida Bright"/>
                <a:cs typeface="Lucida Bright"/>
              </a:rPr>
              <a:t>orld </a:t>
            </a:r>
            <a:r>
              <a:rPr lang="en-US" sz="2000" dirty="0">
                <a:latin typeface="Lucida Bright"/>
                <a:cs typeface="Lucida Bright"/>
              </a:rPr>
              <a:t>A</a:t>
            </a:r>
            <a:r>
              <a:rPr lang="en-US" sz="2000" dirty="0" smtClean="0">
                <a:latin typeface="Lucida Bright"/>
                <a:cs typeface="Lucida Bright"/>
              </a:rPr>
              <a:t>pplications</a:t>
            </a:r>
          </a:p>
          <a:p>
            <a:pPr eaLnBrk="1" hangingPunct="1"/>
            <a:r>
              <a:rPr lang="en-US" sz="2000" dirty="0">
                <a:latin typeface="Lucida Bright"/>
                <a:cs typeface="Lucida Bright"/>
              </a:rPr>
              <a:t>	</a:t>
            </a:r>
            <a:r>
              <a:rPr lang="en-US" sz="2000" dirty="0" smtClean="0">
                <a:latin typeface="Lucida Bright"/>
                <a:cs typeface="Lucida Bright"/>
              </a:rPr>
              <a:t>-severe </a:t>
            </a:r>
            <a:r>
              <a:rPr lang="en-US" sz="2000" dirty="0">
                <a:latin typeface="Lucida Bright"/>
                <a:cs typeface="Lucida Bright"/>
              </a:rPr>
              <a:t>thunderstorms, hurricanes, tsunamis, tornadoes, </a:t>
            </a:r>
            <a:r>
              <a:rPr lang="en-US" sz="2000" dirty="0" smtClean="0">
                <a:latin typeface="Lucida Bright"/>
                <a:cs typeface="Lucida Bright"/>
              </a:rPr>
              <a:t>	earthquakes</a:t>
            </a:r>
            <a:r>
              <a:rPr lang="en-US" sz="2000" dirty="0">
                <a:latin typeface="Lucida Bright"/>
                <a:cs typeface="Lucida Bright"/>
              </a:rPr>
              <a:t>, wild fires, and </a:t>
            </a:r>
            <a:r>
              <a:rPr lang="en-US" sz="2000" dirty="0" smtClean="0">
                <a:latin typeface="Lucida Bright"/>
                <a:cs typeface="Lucida Bright"/>
              </a:rPr>
              <a:t>landslides</a:t>
            </a:r>
          </a:p>
          <a:p>
            <a:pPr eaLnBrk="1" hangingPunct="1"/>
            <a:r>
              <a:rPr lang="en-US" sz="2000" dirty="0">
                <a:latin typeface="Lucida Bright"/>
                <a:cs typeface="Lucida Bright"/>
              </a:rPr>
              <a:t>	</a:t>
            </a:r>
            <a:r>
              <a:rPr lang="en-US" sz="2000" dirty="0" smtClean="0">
                <a:latin typeface="Lucida Bright"/>
                <a:cs typeface="Lucida Bright"/>
              </a:rPr>
              <a:t>-might </a:t>
            </a:r>
            <a:r>
              <a:rPr lang="en-US" sz="2000" dirty="0">
                <a:latin typeface="Lucida Bright"/>
                <a:cs typeface="Lucida Bright"/>
              </a:rPr>
              <a:t>even consider emergency situations such as </a:t>
            </a:r>
            <a:r>
              <a:rPr lang="en-US" sz="2000" dirty="0" smtClean="0">
                <a:latin typeface="Lucida Bright"/>
                <a:cs typeface="Lucida Bright"/>
              </a:rPr>
              <a:t>9</a:t>
            </a:r>
            <a:r>
              <a:rPr lang="en-US" sz="2000" dirty="0">
                <a:latin typeface="Lucida Bright"/>
                <a:cs typeface="Lucida Bright"/>
              </a:rPr>
              <a:t>/11, </a:t>
            </a:r>
            <a:r>
              <a:rPr lang="en-US" sz="2000" dirty="0" smtClean="0">
                <a:latin typeface="Lucida Bright"/>
                <a:cs typeface="Lucida Bright"/>
              </a:rPr>
              <a:t>	oil </a:t>
            </a:r>
            <a:r>
              <a:rPr lang="en-US" sz="2000" dirty="0">
                <a:latin typeface="Lucida Bright"/>
                <a:cs typeface="Lucida Bright"/>
              </a:rPr>
              <a:t>spills, ship hijackings, active shooters, </a:t>
            </a:r>
            <a:r>
              <a:rPr lang="en-US" sz="2000" dirty="0" smtClean="0">
                <a:latin typeface="Lucida Bright"/>
                <a:cs typeface="Lucida Bright"/>
              </a:rPr>
              <a:t>missing planes Careers</a:t>
            </a:r>
          </a:p>
          <a:p>
            <a:pPr eaLnBrk="1" hangingPunct="1"/>
            <a:r>
              <a:rPr lang="en-US" sz="2000" dirty="0">
                <a:latin typeface="Lucida Bright"/>
                <a:cs typeface="Lucida Bright"/>
              </a:rPr>
              <a:t>	</a:t>
            </a:r>
            <a:r>
              <a:rPr lang="en-US" sz="2000" dirty="0" smtClean="0">
                <a:latin typeface="Lucida Bright"/>
                <a:cs typeface="Lucida Bright"/>
              </a:rPr>
              <a:t>-coordinators </a:t>
            </a:r>
            <a:r>
              <a:rPr lang="en-US" sz="2000" dirty="0">
                <a:latin typeface="Lucida Bright"/>
                <a:cs typeface="Lucida Bright"/>
              </a:rPr>
              <a:t>from the military, Red Cross, Matthew 25 </a:t>
            </a:r>
            <a:r>
              <a:rPr lang="en-US" sz="2000" dirty="0" smtClean="0">
                <a:latin typeface="Lucida Bright"/>
                <a:cs typeface="Lucida Bright"/>
              </a:rPr>
              <a:t>	Ministries</a:t>
            </a:r>
            <a:r>
              <a:rPr lang="en-US" sz="2000" dirty="0">
                <a:latin typeface="Lucida Bright"/>
                <a:cs typeface="Lucida Bright"/>
              </a:rPr>
              <a:t>, or product supply </a:t>
            </a:r>
            <a:r>
              <a:rPr lang="en-US" sz="2000" dirty="0" smtClean="0">
                <a:latin typeface="Lucida Bright"/>
                <a:cs typeface="Lucida Bright"/>
              </a:rPr>
              <a:t>distributors</a:t>
            </a:r>
          </a:p>
          <a:p>
            <a:pPr eaLnBrk="1" hangingPunct="1"/>
            <a:r>
              <a:rPr lang="en-US" sz="2000" dirty="0" smtClean="0">
                <a:latin typeface="Lucida Bright"/>
                <a:cs typeface="Lucida Bright"/>
              </a:rPr>
              <a:t>Social Impact</a:t>
            </a:r>
          </a:p>
          <a:p>
            <a:pPr eaLnBrk="1" hangingPunct="1"/>
            <a:r>
              <a:rPr lang="en-US" sz="2000" dirty="0">
                <a:latin typeface="Lucida Bright"/>
                <a:cs typeface="Lucida Bright"/>
              </a:rPr>
              <a:t>	</a:t>
            </a:r>
            <a:r>
              <a:rPr lang="en-US" sz="2000" dirty="0" smtClean="0">
                <a:latin typeface="Lucida Bright"/>
                <a:cs typeface="Lucida Bright"/>
              </a:rPr>
              <a:t>-through camera phones and social networking we are 	more </a:t>
            </a:r>
            <a:r>
              <a:rPr lang="en-US" sz="2000" dirty="0">
                <a:latin typeface="Lucida Bright"/>
                <a:cs typeface="Lucida Bright"/>
              </a:rPr>
              <a:t>connected than ever </a:t>
            </a:r>
            <a:r>
              <a:rPr lang="en-US" sz="2000" dirty="0" smtClean="0">
                <a:latin typeface="Lucida Bright"/>
                <a:cs typeface="Lucida Bright"/>
              </a:rPr>
              <a:t>to </a:t>
            </a:r>
            <a:r>
              <a:rPr lang="en-US" sz="2000" dirty="0">
                <a:latin typeface="Lucida Bright"/>
                <a:cs typeface="Lucida Bright"/>
              </a:rPr>
              <a:t>all of these </a:t>
            </a:r>
            <a:r>
              <a:rPr lang="en-US" sz="2000" dirty="0" smtClean="0">
                <a:latin typeface="Lucida Bright"/>
                <a:cs typeface="Lucida Bright"/>
              </a:rPr>
              <a:t>disasters</a:t>
            </a:r>
            <a:endParaRPr lang="en-US" sz="2000" b="1" dirty="0">
              <a:latin typeface="Lucida Bright"/>
              <a:cs typeface="Lucida Bright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457202" y="1676401"/>
            <a:ext cx="4114801" cy="40621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5709" tIns="17855" rIns="35709" bIns="17855" anchor="ctr"/>
          <a:lstStyle/>
          <a:p>
            <a:pPr algn="ctr" defTabSz="979794"/>
            <a:r>
              <a:rPr lang="en-US" sz="2000" b="1" dirty="0" smtClean="0">
                <a:solidFill>
                  <a:schemeClr val="bg1"/>
                </a:solidFill>
                <a:latin typeface="Lucida Bright" pitchFamily="18" charset="0"/>
              </a:rPr>
              <a:t>ACS</a:t>
            </a:r>
            <a:endParaRPr lang="en-US" sz="2000" b="1" dirty="0">
              <a:solidFill>
                <a:schemeClr val="bg1"/>
              </a:solidFill>
              <a:latin typeface="Lucida Bright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3636" b="15392"/>
          <a:stretch/>
        </p:blipFill>
        <p:spPr>
          <a:xfrm>
            <a:off x="304800" y="5549901"/>
            <a:ext cx="1676400" cy="768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2" y="5549901"/>
            <a:ext cx="2860675" cy="767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t="20967" b="15631"/>
          <a:stretch/>
        </p:blipFill>
        <p:spPr>
          <a:xfrm>
            <a:off x="6400800" y="5511801"/>
            <a:ext cx="2514600" cy="8064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0" y="5473701"/>
            <a:ext cx="1003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>
                <a:lumMod val="50000"/>
                <a:lumOff val="5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Grp="1" noChangeArrowheads="1"/>
          </p:cNvSpPr>
          <p:nvPr>
            <p:ph type="title"/>
          </p:nvPr>
        </p:nvSpPr>
        <p:spPr>
          <a:solidFill>
            <a:schemeClr val="accent6"/>
          </a:solidFill>
          <a:ln w="28575" cap="flat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chemeClr val="bg1"/>
                </a:solidFill>
                <a:latin typeface="Lucida Bright" pitchFamily="18" charset="0"/>
              </a:rPr>
              <a:t>Disaster Relief Planning</a:t>
            </a:r>
            <a:r>
              <a:rPr lang="en-US" sz="1200" dirty="0">
                <a:latin typeface="Lucida Bright" pitchFamily="18" charset="0"/>
              </a:rPr>
              <a:t/>
            </a:r>
            <a:br>
              <a:rPr lang="en-US" sz="1200" dirty="0">
                <a:latin typeface="Lucida Bright" pitchFamily="18" charset="0"/>
              </a:rPr>
            </a:br>
            <a:r>
              <a:rPr lang="en-US" sz="1500" dirty="0">
                <a:solidFill>
                  <a:schemeClr val="bg1"/>
                </a:solidFill>
                <a:latin typeface="Lucida Bright" pitchFamily="18" charset="0"/>
              </a:rPr>
              <a:t>Carlo Miraldi</a:t>
            </a:r>
            <a:r>
              <a:rPr lang="en-US" sz="1500" i="1" dirty="0">
                <a:solidFill>
                  <a:schemeClr val="bg1"/>
                </a:solidFill>
                <a:latin typeface="Lucida Bright" pitchFamily="18" charset="0"/>
              </a:rPr>
              <a:t/>
            </a:r>
            <a:br>
              <a:rPr lang="en-US" sz="1500" i="1" dirty="0">
                <a:solidFill>
                  <a:schemeClr val="bg1"/>
                </a:solidFill>
                <a:latin typeface="Lucida Bright" pitchFamily="18" charset="0"/>
              </a:rPr>
            </a:br>
            <a:r>
              <a:rPr lang="en-US" sz="1500" dirty="0">
                <a:solidFill>
                  <a:schemeClr val="bg1"/>
                </a:solidFill>
                <a:latin typeface="Lucida Bright" pitchFamily="18" charset="0"/>
              </a:rPr>
              <a:t>Fairfield Senior High School, Math</a:t>
            </a:r>
          </a:p>
        </p:txBody>
      </p:sp>
      <p:sp>
        <p:nvSpPr>
          <p:cNvPr id="2063" name="Rectangle 42"/>
          <p:cNvSpPr>
            <a:spLocks noChangeArrowheads="1"/>
          </p:cNvSpPr>
          <p:nvPr/>
        </p:nvSpPr>
        <p:spPr bwMode="auto">
          <a:xfrm>
            <a:off x="460377" y="273844"/>
            <a:ext cx="73025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9047" tIns="9523" rIns="19047" bIns="9523" anchor="ctr"/>
          <a:lstStyle/>
          <a:p>
            <a:endParaRPr lang="en-US"/>
          </a:p>
        </p:txBody>
      </p:sp>
      <p:sp>
        <p:nvSpPr>
          <p:cNvPr id="2064" name="Rectangle 43"/>
          <p:cNvSpPr>
            <a:spLocks noChangeArrowheads="1"/>
          </p:cNvSpPr>
          <p:nvPr/>
        </p:nvSpPr>
        <p:spPr bwMode="auto">
          <a:xfrm>
            <a:off x="8610601" y="271859"/>
            <a:ext cx="73025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9047" tIns="9523" rIns="19047" bIns="9523" anchor="ctr"/>
          <a:lstStyle/>
          <a:p>
            <a:endParaRPr lang="en-US"/>
          </a:p>
        </p:txBody>
      </p:sp>
      <p:pic>
        <p:nvPicPr>
          <p:cNvPr id="20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7" y="551657"/>
            <a:ext cx="1031875" cy="58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6839" y="533466"/>
            <a:ext cx="439208" cy="44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Box 4"/>
          <p:cNvSpPr txBox="1">
            <a:spLocks noChangeArrowheads="1"/>
          </p:cNvSpPr>
          <p:nvPr/>
        </p:nvSpPr>
        <p:spPr bwMode="auto">
          <a:xfrm>
            <a:off x="7778752" y="1015008"/>
            <a:ext cx="809625" cy="38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7" tIns="9523" rIns="19047" bIns="9523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00" dirty="0">
                <a:solidFill>
                  <a:schemeClr val="bg1"/>
                </a:solidFill>
              </a:rPr>
              <a:t>RET is funded by the National Science Foundation, grant # EEC 0808696.</a:t>
            </a:r>
          </a:p>
        </p:txBody>
      </p:sp>
      <p:pic>
        <p:nvPicPr>
          <p:cNvPr id="9" name="Picture 8" descr="IMG_256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0200" y="1524669"/>
            <a:ext cx="1447800" cy="1523331"/>
          </a:xfrm>
          <a:prstGeom prst="rect">
            <a:avLst/>
          </a:prstGeom>
        </p:spPr>
      </p:pic>
      <p:pic>
        <p:nvPicPr>
          <p:cNvPr id="10" name="Picture 9" descr="IMG_2563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5257800"/>
            <a:ext cx="1821002" cy="1371600"/>
          </a:xfrm>
          <a:prstGeom prst="rect">
            <a:avLst/>
          </a:prstGeom>
        </p:spPr>
      </p:pic>
      <p:pic>
        <p:nvPicPr>
          <p:cNvPr id="13" name="Picture 12" descr="IMG_2569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458914"/>
            <a:ext cx="1828800" cy="2274887"/>
          </a:xfrm>
          <a:prstGeom prst="rect">
            <a:avLst/>
          </a:prstGeom>
        </p:spPr>
      </p:pic>
      <p:pic>
        <p:nvPicPr>
          <p:cNvPr id="11" name="Picture 10" descr="IMG_2565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2286000"/>
            <a:ext cx="2616182" cy="2667000"/>
          </a:xfrm>
          <a:prstGeom prst="rect">
            <a:avLst/>
          </a:prstGeom>
        </p:spPr>
      </p:pic>
      <p:pic>
        <p:nvPicPr>
          <p:cNvPr id="6" name="Picture 5" descr="IMG_2558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077" y="3898901"/>
            <a:ext cx="1912925" cy="2882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1147" y="2124200"/>
            <a:ext cx="5301706" cy="3743200"/>
          </a:xfrm>
          <a:prstGeom prst="rect">
            <a:avLst/>
          </a:prstGeom>
        </p:spPr>
      </p:pic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457202" y="1676401"/>
            <a:ext cx="4114801" cy="40621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5709" tIns="17855" rIns="35709" bIns="17855" anchor="ctr"/>
          <a:lstStyle/>
          <a:p>
            <a:pPr algn="ctr" defTabSz="979794"/>
            <a:r>
              <a:rPr lang="en-US" sz="1400" b="1" dirty="0" smtClean="0">
                <a:solidFill>
                  <a:schemeClr val="bg1"/>
                </a:solidFill>
                <a:latin typeface="Lucida Bright" pitchFamily="18" charset="0"/>
              </a:rPr>
              <a:t>Assessment Results:</a:t>
            </a:r>
          </a:p>
          <a:p>
            <a:pPr algn="ctr" defTabSz="979794"/>
            <a:r>
              <a:rPr lang="en-US" sz="1400" b="1" dirty="0" smtClean="0">
                <a:solidFill>
                  <a:schemeClr val="bg1"/>
                </a:solidFill>
                <a:latin typeface="Lucida Bright" pitchFamily="18" charset="0"/>
              </a:rPr>
              <a:t>Impact on Student Learning</a:t>
            </a:r>
            <a:endParaRPr lang="en-US" sz="1400" b="1" dirty="0">
              <a:solidFill>
                <a:schemeClr val="bg1"/>
              </a:solidFill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1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>
                <a:lumMod val="50000"/>
                <a:lumOff val="5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Grp="1" noChangeArrowheads="1"/>
          </p:cNvSpPr>
          <p:nvPr>
            <p:ph type="title"/>
          </p:nvPr>
        </p:nvSpPr>
        <p:spPr>
          <a:solidFill>
            <a:schemeClr val="accent6"/>
          </a:solidFill>
          <a:ln w="28575" cap="flat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chemeClr val="bg1"/>
                </a:solidFill>
                <a:latin typeface="Lucida Bright" pitchFamily="18" charset="0"/>
              </a:rPr>
              <a:t>Disaster Relief Planning</a:t>
            </a:r>
            <a:r>
              <a:rPr lang="en-US" sz="1200" dirty="0">
                <a:latin typeface="Lucida Bright" pitchFamily="18" charset="0"/>
              </a:rPr>
              <a:t/>
            </a:r>
            <a:br>
              <a:rPr lang="en-US" sz="1200" dirty="0">
                <a:latin typeface="Lucida Bright" pitchFamily="18" charset="0"/>
              </a:rPr>
            </a:br>
            <a:r>
              <a:rPr lang="en-US" sz="1500" dirty="0">
                <a:solidFill>
                  <a:schemeClr val="bg1"/>
                </a:solidFill>
                <a:latin typeface="Lucida Bright" pitchFamily="18" charset="0"/>
              </a:rPr>
              <a:t>Carlo Miraldi</a:t>
            </a:r>
            <a:r>
              <a:rPr lang="en-US" sz="1500" i="1" dirty="0">
                <a:solidFill>
                  <a:schemeClr val="bg1"/>
                </a:solidFill>
                <a:latin typeface="Lucida Bright" pitchFamily="18" charset="0"/>
              </a:rPr>
              <a:t/>
            </a:r>
            <a:br>
              <a:rPr lang="en-US" sz="1500" i="1" dirty="0">
                <a:solidFill>
                  <a:schemeClr val="bg1"/>
                </a:solidFill>
                <a:latin typeface="Lucida Bright" pitchFamily="18" charset="0"/>
              </a:rPr>
            </a:br>
            <a:r>
              <a:rPr lang="en-US" sz="1500" dirty="0">
                <a:solidFill>
                  <a:schemeClr val="bg1"/>
                </a:solidFill>
                <a:latin typeface="Lucida Bright" pitchFamily="18" charset="0"/>
              </a:rPr>
              <a:t>Fairfield Senior High School, Math</a:t>
            </a:r>
          </a:p>
        </p:txBody>
      </p:sp>
      <p:sp>
        <p:nvSpPr>
          <p:cNvPr id="2063" name="Rectangle 42"/>
          <p:cNvSpPr>
            <a:spLocks noChangeArrowheads="1"/>
          </p:cNvSpPr>
          <p:nvPr/>
        </p:nvSpPr>
        <p:spPr bwMode="auto">
          <a:xfrm>
            <a:off x="460377" y="273844"/>
            <a:ext cx="73025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9047" tIns="9523" rIns="19047" bIns="9523" anchor="ctr"/>
          <a:lstStyle/>
          <a:p>
            <a:endParaRPr lang="en-US"/>
          </a:p>
        </p:txBody>
      </p:sp>
      <p:sp>
        <p:nvSpPr>
          <p:cNvPr id="2064" name="Rectangle 43"/>
          <p:cNvSpPr>
            <a:spLocks noChangeArrowheads="1"/>
          </p:cNvSpPr>
          <p:nvPr/>
        </p:nvSpPr>
        <p:spPr bwMode="auto">
          <a:xfrm>
            <a:off x="8610601" y="271859"/>
            <a:ext cx="73025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9047" tIns="9523" rIns="19047" bIns="9523" anchor="ctr"/>
          <a:lstStyle/>
          <a:p>
            <a:endParaRPr lang="en-US"/>
          </a:p>
        </p:txBody>
      </p:sp>
      <p:pic>
        <p:nvPicPr>
          <p:cNvPr id="20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7" y="551657"/>
            <a:ext cx="1031875" cy="58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6839" y="533466"/>
            <a:ext cx="439208" cy="44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Box 4"/>
          <p:cNvSpPr txBox="1">
            <a:spLocks noChangeArrowheads="1"/>
          </p:cNvSpPr>
          <p:nvPr/>
        </p:nvSpPr>
        <p:spPr bwMode="auto">
          <a:xfrm>
            <a:off x="7778752" y="1015008"/>
            <a:ext cx="809625" cy="38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7" tIns="9523" rIns="19047" bIns="9523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00" dirty="0">
                <a:solidFill>
                  <a:schemeClr val="bg1"/>
                </a:solidFill>
              </a:rPr>
              <a:t>RET is funded by the National Science Foundation, grant # EEC 0808696.</a:t>
            </a:r>
          </a:p>
        </p:txBody>
      </p:sp>
      <p:sp>
        <p:nvSpPr>
          <p:cNvPr id="2069" name="TextBox 6"/>
          <p:cNvSpPr txBox="1">
            <a:spLocks noChangeArrowheads="1"/>
          </p:cNvSpPr>
          <p:nvPr/>
        </p:nvSpPr>
        <p:spPr bwMode="auto">
          <a:xfrm>
            <a:off x="457200" y="2133602"/>
            <a:ext cx="5257800" cy="432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047" tIns="9523" rIns="19047" bIns="9523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>
                <a:latin typeface="Lucida Bright"/>
                <a:cs typeface="Lucida Bright"/>
              </a:rPr>
              <a:t>Lesson 1 Understanding Disaster Relief</a:t>
            </a:r>
          </a:p>
          <a:p>
            <a:pPr eaLnBrk="1" hangingPunct="1"/>
            <a:r>
              <a:rPr lang="en-US" sz="1400" i="1" dirty="0">
                <a:latin typeface="Lucida Bright"/>
                <a:cs typeface="Lucida Bright"/>
              </a:rPr>
              <a:t>    </a:t>
            </a:r>
            <a:r>
              <a:rPr lang="en-US" sz="1400" i="1" u="sng" dirty="0">
                <a:latin typeface="Lucida Bright"/>
                <a:cs typeface="Lucida Bright"/>
              </a:rPr>
              <a:t>Activity #1 Essential Question</a:t>
            </a:r>
          </a:p>
          <a:p>
            <a:pPr eaLnBrk="1" hangingPunct="1"/>
            <a:r>
              <a:rPr lang="en-US" sz="1400" dirty="0">
                <a:latin typeface="Lucida Bright"/>
                <a:cs typeface="Lucida Bright"/>
              </a:rPr>
              <a:t>        -Show introductory videos</a:t>
            </a:r>
          </a:p>
          <a:p>
            <a:pPr eaLnBrk="1" hangingPunct="1"/>
            <a:r>
              <a:rPr lang="en-US" sz="1400" dirty="0">
                <a:latin typeface="Lucida Bright"/>
                <a:cs typeface="Lucida Bright"/>
              </a:rPr>
              <a:t>        -Lead Essential Question Discussion</a:t>
            </a:r>
          </a:p>
          <a:p>
            <a:pPr eaLnBrk="1" hangingPunct="1"/>
            <a:r>
              <a:rPr lang="en-US" sz="1400" i="1" dirty="0">
                <a:latin typeface="Lucida Bright"/>
                <a:cs typeface="Lucida Bright"/>
              </a:rPr>
              <a:t>    </a:t>
            </a:r>
            <a:r>
              <a:rPr lang="en-US" sz="1400" i="1" u="sng" dirty="0">
                <a:latin typeface="Lucida Bright"/>
                <a:cs typeface="Lucida Bright"/>
              </a:rPr>
              <a:t>Activity #2 Learn Necessary Skills</a:t>
            </a:r>
          </a:p>
          <a:p>
            <a:pPr eaLnBrk="1" hangingPunct="1"/>
            <a:r>
              <a:rPr lang="en-US" sz="1400" dirty="0">
                <a:latin typeface="Lucida Bright"/>
                <a:cs typeface="Lucida Bright"/>
              </a:rPr>
              <a:t>        -Bearings (accurate navigational directions)</a:t>
            </a:r>
          </a:p>
          <a:p>
            <a:pPr eaLnBrk="1" hangingPunct="1"/>
            <a:r>
              <a:rPr lang="en-US" sz="1400" dirty="0">
                <a:latin typeface="Lucida Bright"/>
                <a:cs typeface="Lucida Bright"/>
              </a:rPr>
              <a:t>        -Law of </a:t>
            </a:r>
            <a:r>
              <a:rPr lang="en-US" sz="1400" dirty="0" err="1">
                <a:latin typeface="Lucida Bright"/>
                <a:cs typeface="Lucida Bright"/>
              </a:rPr>
              <a:t>Sines</a:t>
            </a:r>
            <a:r>
              <a:rPr lang="en-US" sz="1400" dirty="0">
                <a:latin typeface="Lucida Bright"/>
                <a:cs typeface="Lucida Bright"/>
              </a:rPr>
              <a:t> (missing distances)</a:t>
            </a:r>
          </a:p>
          <a:p>
            <a:pPr eaLnBrk="1" hangingPunct="1"/>
            <a:r>
              <a:rPr lang="en-US" sz="1400" dirty="0">
                <a:latin typeface="Lucida Bright"/>
                <a:cs typeface="Lucida Bright"/>
              </a:rPr>
              <a:t>        -Law of Cosines (missing distances)</a:t>
            </a:r>
          </a:p>
          <a:p>
            <a:pPr eaLnBrk="1" hangingPunct="1"/>
            <a:endParaRPr lang="en-US" sz="1400" dirty="0">
              <a:latin typeface="Lucida Bright"/>
              <a:cs typeface="Lucida Bright"/>
            </a:endParaRPr>
          </a:p>
          <a:p>
            <a:pPr eaLnBrk="1" hangingPunct="1"/>
            <a:r>
              <a:rPr lang="en-US" sz="1400" b="1" dirty="0">
                <a:latin typeface="Lucida Bright"/>
                <a:cs typeface="Lucida Bright"/>
              </a:rPr>
              <a:t>Lesson 2 Designing a Disaster Relief Plan</a:t>
            </a:r>
          </a:p>
          <a:p>
            <a:pPr eaLnBrk="1" hangingPunct="1"/>
            <a:r>
              <a:rPr lang="en-US" sz="1400" i="1" dirty="0">
                <a:latin typeface="Lucida Bright"/>
                <a:cs typeface="Lucida Bright"/>
              </a:rPr>
              <a:t>    </a:t>
            </a:r>
            <a:r>
              <a:rPr lang="en-US" sz="1400" i="1" u="sng" dirty="0">
                <a:latin typeface="Lucida Bright"/>
                <a:cs typeface="Lucida Bright"/>
              </a:rPr>
              <a:t>Activity #3 Test Necessary Skills</a:t>
            </a:r>
          </a:p>
          <a:p>
            <a:pPr eaLnBrk="1" hangingPunct="1"/>
            <a:r>
              <a:rPr lang="en-US" sz="1400" dirty="0">
                <a:latin typeface="Lucida Bright"/>
                <a:cs typeface="Lucida Bright"/>
              </a:rPr>
              <a:t>        -Create Amazing Race style clue cards </a:t>
            </a:r>
            <a:r>
              <a:rPr lang="en-US" sz="1400" dirty="0" smtClean="0">
                <a:latin typeface="Lucida Bright"/>
                <a:cs typeface="Lucida Bright"/>
              </a:rPr>
              <a:t>using bearings</a:t>
            </a:r>
            <a:r>
              <a:rPr lang="en-US" sz="1400" dirty="0">
                <a:latin typeface="Lucida Bright"/>
                <a:cs typeface="Lucida Bright"/>
              </a:rPr>
              <a:t>, </a:t>
            </a:r>
            <a:r>
              <a:rPr lang="en-US" sz="1400" dirty="0" smtClean="0">
                <a:latin typeface="Lucida Bright"/>
                <a:cs typeface="Lucida Bright"/>
              </a:rPr>
              <a:t>	Law </a:t>
            </a:r>
            <a:r>
              <a:rPr lang="en-US" sz="1400" dirty="0">
                <a:latin typeface="Lucida Bright"/>
                <a:cs typeface="Lucida Bright"/>
              </a:rPr>
              <a:t>of </a:t>
            </a:r>
            <a:r>
              <a:rPr lang="en-US" sz="1400" dirty="0" err="1">
                <a:latin typeface="Lucida Bright"/>
                <a:cs typeface="Lucida Bright"/>
              </a:rPr>
              <a:t>Sines</a:t>
            </a:r>
            <a:r>
              <a:rPr lang="en-US" sz="1400" dirty="0">
                <a:latin typeface="Lucida Bright"/>
                <a:cs typeface="Lucida Bright"/>
              </a:rPr>
              <a:t>, and/or Law of </a:t>
            </a:r>
            <a:r>
              <a:rPr lang="en-US" sz="1400" dirty="0" smtClean="0">
                <a:latin typeface="Lucida Bright"/>
                <a:cs typeface="Lucida Bright"/>
              </a:rPr>
              <a:t>Cosines </a:t>
            </a:r>
            <a:r>
              <a:rPr lang="en-US" sz="1400" dirty="0">
                <a:latin typeface="Lucida Bright"/>
                <a:cs typeface="Lucida Bright"/>
              </a:rPr>
              <a:t>for a “Search </a:t>
            </a:r>
            <a:r>
              <a:rPr lang="en-US" sz="1400" dirty="0" smtClean="0">
                <a:latin typeface="Lucida Bright"/>
                <a:cs typeface="Lucida Bright"/>
              </a:rPr>
              <a:t>	&amp; </a:t>
            </a:r>
            <a:r>
              <a:rPr lang="en-US" sz="1400" dirty="0">
                <a:latin typeface="Lucida Bright"/>
                <a:cs typeface="Lucida Bright"/>
              </a:rPr>
              <a:t>Rescue Mission</a:t>
            </a:r>
            <a:r>
              <a:rPr lang="en-US" sz="1400" dirty="0" smtClean="0">
                <a:latin typeface="Lucida Bright"/>
                <a:cs typeface="Lucida Bright"/>
              </a:rPr>
              <a:t>” throughout </a:t>
            </a:r>
            <a:r>
              <a:rPr lang="en-US" sz="1400" dirty="0">
                <a:latin typeface="Lucida Bright"/>
                <a:cs typeface="Lucida Bright"/>
              </a:rPr>
              <a:t>the school</a:t>
            </a:r>
          </a:p>
          <a:p>
            <a:pPr eaLnBrk="1" hangingPunct="1"/>
            <a:r>
              <a:rPr lang="en-US" sz="1400" dirty="0">
                <a:latin typeface="Lucida Bright"/>
                <a:cs typeface="Lucida Bright"/>
              </a:rPr>
              <a:t>        -Follow “Search &amp; Rescue Mission” clue </a:t>
            </a:r>
            <a:r>
              <a:rPr lang="en-US" sz="1400" dirty="0" smtClean="0">
                <a:latin typeface="Lucida Bright"/>
                <a:cs typeface="Lucida Bright"/>
              </a:rPr>
              <a:t>card from 	another </a:t>
            </a:r>
            <a:r>
              <a:rPr lang="en-US" sz="1400" dirty="0">
                <a:latin typeface="Lucida Bright"/>
                <a:cs typeface="Lucida Bright"/>
              </a:rPr>
              <a:t>group</a:t>
            </a:r>
          </a:p>
          <a:p>
            <a:pPr eaLnBrk="1" hangingPunct="1"/>
            <a:r>
              <a:rPr lang="en-US" sz="1400" i="1" dirty="0">
                <a:latin typeface="Lucida Bright"/>
                <a:cs typeface="Lucida Bright"/>
              </a:rPr>
              <a:t>    </a:t>
            </a:r>
            <a:r>
              <a:rPr lang="en-US" sz="1400" i="1" u="sng" dirty="0">
                <a:latin typeface="Lucida Bright"/>
                <a:cs typeface="Lucida Bright"/>
              </a:rPr>
              <a:t>Activity #4 Design a Plan</a:t>
            </a:r>
          </a:p>
          <a:p>
            <a:pPr eaLnBrk="1" hangingPunct="1"/>
            <a:r>
              <a:rPr lang="en-US" sz="1400" dirty="0">
                <a:latin typeface="Lucida Bright"/>
                <a:cs typeface="Lucida Bright"/>
              </a:rPr>
              <a:t>        -Create detailed Disaster Relief Plan </a:t>
            </a:r>
          </a:p>
          <a:p>
            <a:pPr eaLnBrk="1" hangingPunct="1"/>
            <a:r>
              <a:rPr lang="en-US" sz="1400" dirty="0">
                <a:latin typeface="Lucida Bright"/>
                <a:cs typeface="Lucida Bright"/>
              </a:rPr>
              <a:t>        -Practice presentation to receive feedback</a:t>
            </a:r>
          </a:p>
          <a:p>
            <a:pPr eaLnBrk="1" hangingPunct="1"/>
            <a:r>
              <a:rPr lang="en-US" sz="1400" dirty="0">
                <a:latin typeface="Lucida Bright"/>
                <a:cs typeface="Lucida Bright"/>
              </a:rPr>
              <a:t>        -Refine and present final product</a:t>
            </a: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457202" y="1676401"/>
            <a:ext cx="4114801" cy="40621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5709" tIns="17855" rIns="35709" bIns="17855" anchor="ctr"/>
          <a:lstStyle/>
          <a:p>
            <a:pPr algn="ctr" defTabSz="979794"/>
            <a:r>
              <a:rPr lang="en-US" sz="2000" b="1" dirty="0" smtClean="0">
                <a:solidFill>
                  <a:schemeClr val="bg1"/>
                </a:solidFill>
                <a:latin typeface="Lucida Bright" pitchFamily="18" charset="0"/>
              </a:rPr>
              <a:t>Unit Activity Implementation</a:t>
            </a:r>
            <a:endParaRPr lang="en-US" sz="2000" b="1" dirty="0">
              <a:solidFill>
                <a:schemeClr val="bg1"/>
              </a:solidFill>
              <a:latin typeface="Lucida Bright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1" y="1524000"/>
            <a:ext cx="2944001" cy="22098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8027" y="4800600"/>
            <a:ext cx="3041175" cy="2038477"/>
          </a:xfrm>
          <a:prstGeom prst="rect">
            <a:avLst/>
          </a:prstGeom>
        </p:spPr>
      </p:pic>
      <p:pic>
        <p:nvPicPr>
          <p:cNvPr id="33" name="Picture 32" descr="IMG_2529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2" y="2971800"/>
            <a:ext cx="256376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>
                <a:lumMod val="50000"/>
                <a:lumOff val="5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Grp="1" noChangeArrowheads="1"/>
          </p:cNvSpPr>
          <p:nvPr>
            <p:ph type="title"/>
          </p:nvPr>
        </p:nvSpPr>
        <p:spPr>
          <a:solidFill>
            <a:schemeClr val="accent6"/>
          </a:solidFill>
          <a:ln w="28575" cap="flat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chemeClr val="bg1"/>
                </a:solidFill>
                <a:latin typeface="Lucida Bright" pitchFamily="18" charset="0"/>
              </a:rPr>
              <a:t>Disaster Relief Planning</a:t>
            </a:r>
            <a:r>
              <a:rPr lang="en-US" sz="1200" dirty="0">
                <a:latin typeface="Lucida Bright" pitchFamily="18" charset="0"/>
              </a:rPr>
              <a:t/>
            </a:r>
            <a:br>
              <a:rPr lang="en-US" sz="1200" dirty="0">
                <a:latin typeface="Lucida Bright" pitchFamily="18" charset="0"/>
              </a:rPr>
            </a:br>
            <a:r>
              <a:rPr lang="en-US" sz="1500" dirty="0">
                <a:solidFill>
                  <a:schemeClr val="bg1"/>
                </a:solidFill>
                <a:latin typeface="Lucida Bright" pitchFamily="18" charset="0"/>
              </a:rPr>
              <a:t>Carlo Miraldi</a:t>
            </a:r>
            <a:r>
              <a:rPr lang="en-US" sz="1500" i="1" dirty="0">
                <a:solidFill>
                  <a:schemeClr val="bg1"/>
                </a:solidFill>
                <a:latin typeface="Lucida Bright" pitchFamily="18" charset="0"/>
              </a:rPr>
              <a:t/>
            </a:r>
            <a:br>
              <a:rPr lang="en-US" sz="1500" i="1" dirty="0">
                <a:solidFill>
                  <a:schemeClr val="bg1"/>
                </a:solidFill>
                <a:latin typeface="Lucida Bright" pitchFamily="18" charset="0"/>
              </a:rPr>
            </a:br>
            <a:r>
              <a:rPr lang="en-US" sz="1500" dirty="0">
                <a:solidFill>
                  <a:schemeClr val="bg1"/>
                </a:solidFill>
                <a:latin typeface="Lucida Bright" pitchFamily="18" charset="0"/>
              </a:rPr>
              <a:t>Fairfield Senior High School, Math</a:t>
            </a:r>
          </a:p>
        </p:txBody>
      </p:sp>
      <p:sp>
        <p:nvSpPr>
          <p:cNvPr id="2063" name="Rectangle 42"/>
          <p:cNvSpPr>
            <a:spLocks noChangeArrowheads="1"/>
          </p:cNvSpPr>
          <p:nvPr/>
        </p:nvSpPr>
        <p:spPr bwMode="auto">
          <a:xfrm>
            <a:off x="460377" y="273844"/>
            <a:ext cx="73025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9047" tIns="9523" rIns="19047" bIns="9523" anchor="ctr"/>
          <a:lstStyle/>
          <a:p>
            <a:endParaRPr lang="en-US"/>
          </a:p>
        </p:txBody>
      </p:sp>
      <p:sp>
        <p:nvSpPr>
          <p:cNvPr id="2064" name="Rectangle 43"/>
          <p:cNvSpPr>
            <a:spLocks noChangeArrowheads="1"/>
          </p:cNvSpPr>
          <p:nvPr/>
        </p:nvSpPr>
        <p:spPr bwMode="auto">
          <a:xfrm>
            <a:off x="8610601" y="271859"/>
            <a:ext cx="73025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9047" tIns="9523" rIns="19047" bIns="9523" anchor="ctr"/>
          <a:lstStyle/>
          <a:p>
            <a:endParaRPr lang="en-US"/>
          </a:p>
        </p:txBody>
      </p:sp>
      <p:pic>
        <p:nvPicPr>
          <p:cNvPr id="20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7" y="551657"/>
            <a:ext cx="1031875" cy="58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6839" y="533466"/>
            <a:ext cx="439208" cy="44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Box 4"/>
          <p:cNvSpPr txBox="1">
            <a:spLocks noChangeArrowheads="1"/>
          </p:cNvSpPr>
          <p:nvPr/>
        </p:nvSpPr>
        <p:spPr bwMode="auto">
          <a:xfrm>
            <a:off x="7778752" y="1015008"/>
            <a:ext cx="809625" cy="38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7" tIns="9523" rIns="19047" bIns="9523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00" dirty="0">
                <a:solidFill>
                  <a:schemeClr val="bg1"/>
                </a:solidFill>
              </a:rPr>
              <a:t>RET is funded by the National Science Foundation, grant # EEC 0808696.</a:t>
            </a:r>
          </a:p>
        </p:txBody>
      </p:sp>
      <p:sp>
        <p:nvSpPr>
          <p:cNvPr id="2070" name="TextBox 7"/>
          <p:cNvSpPr txBox="1">
            <a:spLocks noChangeArrowheads="1"/>
          </p:cNvSpPr>
          <p:nvPr/>
        </p:nvSpPr>
        <p:spPr bwMode="auto">
          <a:xfrm>
            <a:off x="457200" y="2209802"/>
            <a:ext cx="8229600" cy="309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047" tIns="9523" rIns="19047" bIns="9523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latin typeface="Lucida Bright"/>
                <a:cs typeface="Lucida Bright"/>
              </a:rPr>
              <a:t>-This </a:t>
            </a:r>
            <a:r>
              <a:rPr lang="en-US" sz="2000" dirty="0">
                <a:latin typeface="Lucida Bright"/>
                <a:cs typeface="Lucida Bright"/>
              </a:rPr>
              <a:t>Disaster Relief Unit went very well in </a:t>
            </a:r>
            <a:r>
              <a:rPr lang="en-US" sz="2000" dirty="0" err="1" smtClean="0">
                <a:latin typeface="Lucida Bright"/>
                <a:cs typeface="Lucida Bright"/>
              </a:rPr>
              <a:t>Precalculus</a:t>
            </a:r>
            <a:endParaRPr lang="en-US" sz="2000" dirty="0" smtClean="0">
              <a:latin typeface="Lucida Bright"/>
              <a:cs typeface="Lucida Bright"/>
            </a:endParaRPr>
          </a:p>
          <a:p>
            <a:pPr eaLnBrk="1" hangingPunct="1"/>
            <a:endParaRPr lang="en-US" sz="2000" dirty="0">
              <a:latin typeface="Lucida Bright"/>
              <a:cs typeface="Lucida Bright"/>
            </a:endParaRPr>
          </a:p>
          <a:p>
            <a:pPr eaLnBrk="1" hangingPunct="1"/>
            <a:r>
              <a:rPr lang="en-US" sz="2000" dirty="0" smtClean="0">
                <a:latin typeface="Lucida Bright"/>
                <a:cs typeface="Lucida Bright"/>
              </a:rPr>
              <a:t>-Nearly </a:t>
            </a:r>
            <a:r>
              <a:rPr lang="en-US" sz="2000" dirty="0">
                <a:latin typeface="Lucida Bright"/>
                <a:cs typeface="Lucida Bright"/>
              </a:rPr>
              <a:t>all students were hooked and had true buy in during the entire </a:t>
            </a:r>
            <a:r>
              <a:rPr lang="en-US" sz="2000" dirty="0" smtClean="0">
                <a:latin typeface="Lucida Bright"/>
                <a:cs typeface="Lucida Bright"/>
              </a:rPr>
              <a:t>process.</a:t>
            </a:r>
          </a:p>
          <a:p>
            <a:pPr eaLnBrk="1" hangingPunct="1"/>
            <a:endParaRPr lang="en-US" sz="2000" dirty="0">
              <a:latin typeface="Lucida Bright"/>
              <a:cs typeface="Lucida Bright"/>
            </a:endParaRPr>
          </a:p>
          <a:p>
            <a:pPr eaLnBrk="1" hangingPunct="1"/>
            <a:r>
              <a:rPr lang="en-US" sz="2000" dirty="0" smtClean="0">
                <a:latin typeface="Lucida Bright"/>
                <a:cs typeface="Lucida Bright"/>
              </a:rPr>
              <a:t>-It </a:t>
            </a:r>
            <a:r>
              <a:rPr lang="en-US" sz="2000" dirty="0">
                <a:latin typeface="Lucida Bright"/>
                <a:cs typeface="Lucida Bright"/>
              </a:rPr>
              <a:t>took much longer than expected, but was well worth </a:t>
            </a:r>
            <a:r>
              <a:rPr lang="en-US" sz="2000" dirty="0" smtClean="0">
                <a:latin typeface="Lucida Bright"/>
                <a:cs typeface="Lucida Bright"/>
              </a:rPr>
              <a:t>it.</a:t>
            </a:r>
          </a:p>
          <a:p>
            <a:pPr eaLnBrk="1" hangingPunct="1"/>
            <a:endParaRPr lang="en-US" sz="2000" dirty="0">
              <a:latin typeface="Lucida Bright"/>
              <a:cs typeface="Lucida Bright"/>
            </a:endParaRPr>
          </a:p>
          <a:p>
            <a:pPr eaLnBrk="1" hangingPunct="1"/>
            <a:r>
              <a:rPr lang="en-US" sz="2000" dirty="0" smtClean="0">
                <a:latin typeface="Lucida Bright"/>
                <a:cs typeface="Lucida Bright"/>
              </a:rPr>
              <a:t>-Next </a:t>
            </a:r>
            <a:r>
              <a:rPr lang="en-US" sz="2000" dirty="0">
                <a:latin typeface="Lucida Bright"/>
                <a:cs typeface="Lucida Bright"/>
              </a:rPr>
              <a:t>time I will need to remind students what the test questions will look like throughout the process and not just during the pre-test, activity #2 worksheets, and post-test.</a:t>
            </a: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457202" y="1676401"/>
            <a:ext cx="4114801" cy="40621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5709" tIns="17855" rIns="35709" bIns="17855" anchor="ctr"/>
          <a:lstStyle/>
          <a:p>
            <a:pPr algn="ctr" defTabSz="979794"/>
            <a:r>
              <a:rPr lang="en-US" sz="2000" b="1" dirty="0" smtClean="0">
                <a:solidFill>
                  <a:schemeClr val="bg1"/>
                </a:solidFill>
                <a:latin typeface="Lucida Bright" pitchFamily="18" charset="0"/>
              </a:rPr>
              <a:t>Reflection &amp; Conclusion</a:t>
            </a:r>
            <a:endParaRPr lang="en-US" sz="2000" b="1" dirty="0">
              <a:solidFill>
                <a:schemeClr val="bg1"/>
              </a:solidFill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7373</TotalTime>
  <Words>555</Words>
  <Application>Microsoft Office PowerPoint</Application>
  <PresentationFormat>On-screen Show (4:3)</PresentationFormat>
  <Paragraphs>87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Disaster Relief Planning Carlo Miraldi Fairfield Senior High School, Math</vt:lpstr>
      <vt:lpstr>Disaster Relief Planning Carlo Miraldi Fairfield Senior High School, Math</vt:lpstr>
      <vt:lpstr>Disaster Relief Planning Carlo Miraldi Fairfield Senior High School, Math</vt:lpstr>
      <vt:lpstr>Disaster Relief Planning Carlo Miraldi Fairfield Senior High School, Math</vt:lpstr>
      <vt:lpstr>Disaster Relief Planning Carlo Miraldi Fairfield Senior High School, Math</vt:lpstr>
      <vt:lpstr>Disaster Relief Planning Carlo Miraldi Fairfield Senior High School, Math</vt:lpstr>
      <vt:lpstr>Disaster Relief Planning Carlo Miraldi Fairfield Senior High School, Math</vt:lpstr>
    </vt:vector>
  </TitlesOfParts>
  <Company>Graphicsland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Debora A Liberi</cp:lastModifiedBy>
  <cp:revision>88</cp:revision>
  <dcterms:created xsi:type="dcterms:W3CDTF">2004-07-26T21:45:23Z</dcterms:created>
  <dcterms:modified xsi:type="dcterms:W3CDTF">2014-07-29T20:51:58Z</dcterms:modified>
  <cp:category>science research poster</cp:category>
</cp:coreProperties>
</file>